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4" r:id="rId57"/>
    <p:sldId id="315" r:id="rId58"/>
    <p:sldId id="316" r:id="rId59"/>
    <p:sldId id="317" r:id="rId60"/>
  </p:sldIdLst>
  <p:sldSz cx="9144000" cy="7137400"/>
  <p:notesSz cx="9144000" cy="7137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203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64616" y="306145"/>
            <a:ext cx="7318375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996944"/>
            <a:ext cx="6400800" cy="178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pPr marL="20320">
              <a:lnSpc>
                <a:spcPct val="100000"/>
              </a:lnSpc>
              <a:spcBef>
                <a:spcPts val="25"/>
              </a:spcBef>
            </a:pPr>
            <a:r>
              <a:rPr dirty="0"/>
              <a:t>NELCC/DLS</a:t>
            </a:r>
            <a:r>
              <a:rPr spc="-20" dirty="0"/>
              <a:t> </a:t>
            </a:r>
            <a:r>
              <a:rPr dirty="0"/>
              <a:t>May</a:t>
            </a:r>
            <a:r>
              <a:rPr spc="-10" dirty="0"/>
              <a:t> </a:t>
            </a:r>
            <a:r>
              <a:rPr spc="-20" dirty="0"/>
              <a:t>2014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pPr marL="20320">
              <a:lnSpc>
                <a:spcPct val="100000"/>
              </a:lnSpc>
              <a:spcBef>
                <a:spcPts val="25"/>
              </a:spcBef>
            </a:pPr>
            <a:r>
              <a:rPr dirty="0"/>
              <a:t>NELCC/DLS</a:t>
            </a:r>
            <a:r>
              <a:rPr spc="-20" dirty="0"/>
              <a:t> </a:t>
            </a:r>
            <a:r>
              <a:rPr dirty="0"/>
              <a:t>May</a:t>
            </a:r>
            <a:r>
              <a:rPr spc="-10" dirty="0"/>
              <a:t> </a:t>
            </a:r>
            <a:r>
              <a:rPr spc="-20" dirty="0"/>
              <a:t>2014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4500" y="1499742"/>
            <a:ext cx="3837940" cy="4412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51628" y="2355849"/>
            <a:ext cx="1906904" cy="3684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pPr marL="20320">
              <a:lnSpc>
                <a:spcPct val="100000"/>
              </a:lnSpc>
              <a:spcBef>
                <a:spcPts val="25"/>
              </a:spcBef>
            </a:pPr>
            <a:r>
              <a:rPr dirty="0"/>
              <a:t>NELCC/DLS</a:t>
            </a:r>
            <a:r>
              <a:rPr spc="-20" dirty="0"/>
              <a:t> </a:t>
            </a:r>
            <a:r>
              <a:rPr dirty="0"/>
              <a:t>May</a:t>
            </a:r>
            <a:r>
              <a:rPr spc="-10" dirty="0"/>
              <a:t> </a:t>
            </a:r>
            <a:r>
              <a:rPr spc="-20" dirty="0"/>
              <a:t>2014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pPr marL="20320">
              <a:lnSpc>
                <a:spcPct val="100000"/>
              </a:lnSpc>
              <a:spcBef>
                <a:spcPts val="25"/>
              </a:spcBef>
            </a:pPr>
            <a:r>
              <a:rPr dirty="0"/>
              <a:t>NELCC/DLS</a:t>
            </a:r>
            <a:r>
              <a:rPr spc="-20" dirty="0"/>
              <a:t> </a:t>
            </a:r>
            <a:r>
              <a:rPr dirty="0"/>
              <a:t>May</a:t>
            </a:r>
            <a:r>
              <a:rPr spc="-10" dirty="0"/>
              <a:t> </a:t>
            </a:r>
            <a:r>
              <a:rPr spc="-20" dirty="0"/>
              <a:t>2014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3"/>
            <a:ext cx="9144000" cy="7132320"/>
          </a:xfrm>
          <a:custGeom>
            <a:avLst/>
            <a:gdLst/>
            <a:ahLst/>
            <a:cxnLst/>
            <a:rect l="l" t="t" r="r" b="b"/>
            <a:pathLst>
              <a:path w="9144000" h="7132320">
                <a:moveTo>
                  <a:pt x="9144000" y="0"/>
                </a:moveTo>
                <a:lnTo>
                  <a:pt x="0" y="0"/>
                </a:lnTo>
                <a:lnTo>
                  <a:pt x="0" y="7132256"/>
                </a:lnTo>
                <a:lnTo>
                  <a:pt x="9144000" y="7132256"/>
                </a:lnTo>
                <a:lnTo>
                  <a:pt x="91440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pPr marL="20320">
              <a:lnSpc>
                <a:spcPct val="100000"/>
              </a:lnSpc>
              <a:spcBef>
                <a:spcPts val="25"/>
              </a:spcBef>
            </a:pPr>
            <a:r>
              <a:rPr dirty="0"/>
              <a:t>NELCC/DLS</a:t>
            </a:r>
            <a:r>
              <a:rPr spc="-20" dirty="0"/>
              <a:t> </a:t>
            </a:r>
            <a:r>
              <a:rPr dirty="0"/>
              <a:t>May</a:t>
            </a:r>
            <a:r>
              <a:rPr spc="-10" dirty="0"/>
              <a:t> </a:t>
            </a:r>
            <a:r>
              <a:rPr spc="-20" dirty="0"/>
              <a:t>2014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1769" y="237819"/>
            <a:ext cx="1042669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1312" y="1853818"/>
            <a:ext cx="8099425" cy="4664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028694" y="6754387"/>
            <a:ext cx="1087120" cy="2174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pPr marL="20320">
              <a:lnSpc>
                <a:spcPct val="100000"/>
              </a:lnSpc>
              <a:spcBef>
                <a:spcPts val="25"/>
              </a:spcBef>
            </a:pPr>
            <a:r>
              <a:rPr dirty="0"/>
              <a:t>NELCC/DLS</a:t>
            </a:r>
            <a:r>
              <a:rPr spc="-20" dirty="0"/>
              <a:t> </a:t>
            </a:r>
            <a:r>
              <a:rPr dirty="0"/>
              <a:t>May</a:t>
            </a:r>
            <a:r>
              <a:rPr spc="-10" dirty="0"/>
              <a:t> </a:t>
            </a:r>
            <a:r>
              <a:rPr spc="-20" dirty="0"/>
              <a:t>2014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637782"/>
            <a:ext cx="2103120" cy="356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62771" y="6786584"/>
            <a:ext cx="2597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lcc.uconn.edu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lead/pubs/steps.pdf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2B209-B9AA-3BB2-D79B-B815540F6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312" y="1853818"/>
            <a:ext cx="8099425" cy="1354217"/>
          </a:xfrm>
        </p:spPr>
        <p:txBody>
          <a:bodyPr/>
          <a:lstStyle/>
          <a:p>
            <a:pPr algn="ctr"/>
            <a:r>
              <a:rPr lang="en-US" sz="4400" dirty="0"/>
              <a:t>Lead Safe Work Practices for the Non-Certified Renovation Worker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1B1848-CB57-D622-A49D-2134E39744E7}"/>
              </a:ext>
            </a:extLst>
          </p:cNvPr>
          <p:cNvSpPr txBox="1"/>
          <p:nvPr/>
        </p:nvSpPr>
        <p:spPr>
          <a:xfrm>
            <a:off x="685800" y="6242328"/>
            <a:ext cx="7907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Adapted from the U.S. Environmental Protection Agency’s training for certified renovators and the New England Lead Coordinating Committee (NELCC: </a:t>
            </a:r>
            <a:r>
              <a:rPr lang="en-US" sz="1100" i="1" dirty="0">
                <a:hlinkClick r:id="rId2"/>
              </a:rPr>
              <a:t>www.nelcc.uconn.edu</a:t>
            </a:r>
            <a:r>
              <a:rPr lang="en-US" sz="1100" i="1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670650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06145"/>
            <a:ext cx="51098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Your</a:t>
            </a:r>
            <a:r>
              <a:rPr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responsibilities</a:t>
            </a:r>
            <a:r>
              <a:rPr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as</a:t>
            </a:r>
            <a:r>
              <a:rPr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pc="-50" dirty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spc="-10" dirty="0">
                <a:solidFill>
                  <a:srgbClr val="000000"/>
                </a:solidFill>
                <a:latin typeface="Arial"/>
                <a:cs typeface="Arial"/>
              </a:rPr>
              <a:t>non-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certified</a:t>
            </a:r>
            <a:r>
              <a:rPr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00000"/>
                </a:solidFill>
                <a:latin typeface="Arial"/>
                <a:cs typeface="Arial"/>
              </a:rPr>
              <a:t>worker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395464" y="3602989"/>
            <a:ext cx="912494" cy="1280160"/>
            <a:chOff x="7395464" y="3602989"/>
            <a:chExt cx="912494" cy="1280160"/>
          </a:xfrm>
        </p:grpSpPr>
        <p:sp>
          <p:nvSpPr>
            <p:cNvPr id="4" name="object 4"/>
            <p:cNvSpPr/>
            <p:nvPr/>
          </p:nvSpPr>
          <p:spPr>
            <a:xfrm>
              <a:off x="7401560" y="3609085"/>
              <a:ext cx="900430" cy="1267460"/>
            </a:xfrm>
            <a:custGeom>
              <a:avLst/>
              <a:gdLst/>
              <a:ahLst/>
              <a:cxnLst/>
              <a:rect l="l" t="t" r="r" b="b"/>
              <a:pathLst>
                <a:path w="900429" h="1267460">
                  <a:moveTo>
                    <a:pt x="574167" y="1026922"/>
                  </a:moveTo>
                  <a:lnTo>
                    <a:pt x="333629" y="1026922"/>
                  </a:lnTo>
                  <a:lnTo>
                    <a:pt x="333629" y="1267460"/>
                  </a:lnTo>
                  <a:lnTo>
                    <a:pt x="574167" y="1267460"/>
                  </a:lnTo>
                  <a:lnTo>
                    <a:pt x="574167" y="1026922"/>
                  </a:lnTo>
                  <a:close/>
                </a:path>
                <a:path w="900429" h="1267460">
                  <a:moveTo>
                    <a:pt x="844821" y="183134"/>
                  </a:moveTo>
                  <a:lnTo>
                    <a:pt x="458597" y="183134"/>
                  </a:lnTo>
                  <a:lnTo>
                    <a:pt x="503678" y="186273"/>
                  </a:lnTo>
                  <a:lnTo>
                    <a:pt x="543877" y="195675"/>
                  </a:lnTo>
                  <a:lnTo>
                    <a:pt x="579219" y="211316"/>
                  </a:lnTo>
                  <a:lnTo>
                    <a:pt x="634230" y="259482"/>
                  </a:lnTo>
                  <a:lnTo>
                    <a:pt x="662233" y="319629"/>
                  </a:lnTo>
                  <a:lnTo>
                    <a:pt x="665734" y="353441"/>
                  </a:lnTo>
                  <a:lnTo>
                    <a:pt x="663757" y="378156"/>
                  </a:lnTo>
                  <a:lnTo>
                    <a:pt x="647946" y="424396"/>
                  </a:lnTo>
                  <a:lnTo>
                    <a:pt x="618535" y="462829"/>
                  </a:lnTo>
                  <a:lnTo>
                    <a:pt x="555619" y="518888"/>
                  </a:lnTo>
                  <a:lnTo>
                    <a:pt x="508254" y="558038"/>
                  </a:lnTo>
                  <a:lnTo>
                    <a:pt x="460037" y="599733"/>
                  </a:lnTo>
                  <a:lnTo>
                    <a:pt x="420560" y="639286"/>
                  </a:lnTo>
                  <a:lnTo>
                    <a:pt x="389846" y="676695"/>
                  </a:lnTo>
                  <a:lnTo>
                    <a:pt x="367919" y="711962"/>
                  </a:lnTo>
                  <a:lnTo>
                    <a:pt x="352583" y="748587"/>
                  </a:lnTo>
                  <a:lnTo>
                    <a:pt x="341630" y="789892"/>
                  </a:lnTo>
                  <a:lnTo>
                    <a:pt x="335057" y="835888"/>
                  </a:lnTo>
                  <a:lnTo>
                    <a:pt x="332867" y="886587"/>
                  </a:lnTo>
                  <a:lnTo>
                    <a:pt x="332963" y="898100"/>
                  </a:lnTo>
                  <a:lnTo>
                    <a:pt x="333057" y="906049"/>
                  </a:lnTo>
                  <a:lnTo>
                    <a:pt x="333629" y="943991"/>
                  </a:lnTo>
                  <a:lnTo>
                    <a:pt x="551942" y="943991"/>
                  </a:lnTo>
                  <a:lnTo>
                    <a:pt x="552344" y="898100"/>
                  </a:lnTo>
                  <a:lnTo>
                    <a:pt x="555259" y="859853"/>
                  </a:lnTo>
                  <a:lnTo>
                    <a:pt x="568579" y="806196"/>
                  </a:lnTo>
                  <a:lnTo>
                    <a:pt x="601456" y="761460"/>
                  </a:lnTo>
                  <a:lnTo>
                    <a:pt x="628711" y="734437"/>
                  </a:lnTo>
                  <a:lnTo>
                    <a:pt x="663194" y="704342"/>
                  </a:lnTo>
                  <a:lnTo>
                    <a:pt x="717948" y="657416"/>
                  </a:lnTo>
                  <a:lnTo>
                    <a:pt x="764546" y="614623"/>
                  </a:lnTo>
                  <a:lnTo>
                    <a:pt x="802969" y="575951"/>
                  </a:lnTo>
                  <a:lnTo>
                    <a:pt x="833199" y="541387"/>
                  </a:lnTo>
                  <a:lnTo>
                    <a:pt x="874887" y="474866"/>
                  </a:lnTo>
                  <a:lnTo>
                    <a:pt x="888936" y="437753"/>
                  </a:lnTo>
                  <a:lnTo>
                    <a:pt x="897366" y="399567"/>
                  </a:lnTo>
                  <a:lnTo>
                    <a:pt x="900176" y="360299"/>
                  </a:lnTo>
                  <a:lnTo>
                    <a:pt x="896778" y="313350"/>
                  </a:lnTo>
                  <a:lnTo>
                    <a:pt x="886586" y="268388"/>
                  </a:lnTo>
                  <a:lnTo>
                    <a:pt x="869600" y="225409"/>
                  </a:lnTo>
                  <a:lnTo>
                    <a:pt x="845820" y="184408"/>
                  </a:lnTo>
                  <a:lnTo>
                    <a:pt x="844821" y="183134"/>
                  </a:lnTo>
                  <a:close/>
                </a:path>
                <a:path w="900429" h="1267460">
                  <a:moveTo>
                    <a:pt x="448310" y="0"/>
                  </a:moveTo>
                  <a:lnTo>
                    <a:pt x="393632" y="2184"/>
                  </a:lnTo>
                  <a:lnTo>
                    <a:pt x="342046" y="8739"/>
                  </a:lnTo>
                  <a:lnTo>
                    <a:pt x="293551" y="19664"/>
                  </a:lnTo>
                  <a:lnTo>
                    <a:pt x="248144" y="34958"/>
                  </a:lnTo>
                  <a:lnTo>
                    <a:pt x="205823" y="54622"/>
                  </a:lnTo>
                  <a:lnTo>
                    <a:pt x="166585" y="78657"/>
                  </a:lnTo>
                  <a:lnTo>
                    <a:pt x="130429" y="107061"/>
                  </a:lnTo>
                  <a:lnTo>
                    <a:pt x="93153" y="143975"/>
                  </a:lnTo>
                  <a:lnTo>
                    <a:pt x="62098" y="183467"/>
                  </a:lnTo>
                  <a:lnTo>
                    <a:pt x="37258" y="225536"/>
                  </a:lnTo>
                  <a:lnTo>
                    <a:pt x="18631" y="270176"/>
                  </a:lnTo>
                  <a:lnTo>
                    <a:pt x="6213" y="317384"/>
                  </a:lnTo>
                  <a:lnTo>
                    <a:pt x="0" y="367157"/>
                  </a:lnTo>
                  <a:lnTo>
                    <a:pt x="220725" y="394589"/>
                  </a:lnTo>
                  <a:lnTo>
                    <a:pt x="234676" y="344487"/>
                  </a:lnTo>
                  <a:lnTo>
                    <a:pt x="253460" y="301244"/>
                  </a:lnTo>
                  <a:lnTo>
                    <a:pt x="277054" y="264858"/>
                  </a:lnTo>
                  <a:lnTo>
                    <a:pt x="305435" y="235331"/>
                  </a:lnTo>
                  <a:lnTo>
                    <a:pt x="338153" y="212494"/>
                  </a:lnTo>
                  <a:lnTo>
                    <a:pt x="374586" y="196183"/>
                  </a:lnTo>
                  <a:lnTo>
                    <a:pt x="414734" y="186396"/>
                  </a:lnTo>
                  <a:lnTo>
                    <a:pt x="458597" y="183134"/>
                  </a:lnTo>
                  <a:lnTo>
                    <a:pt x="844821" y="183134"/>
                  </a:lnTo>
                  <a:lnTo>
                    <a:pt x="815244" y="145383"/>
                  </a:lnTo>
                  <a:lnTo>
                    <a:pt x="777875" y="108331"/>
                  </a:lnTo>
                  <a:lnTo>
                    <a:pt x="741157" y="79576"/>
                  </a:lnTo>
                  <a:lnTo>
                    <a:pt x="700997" y="55252"/>
                  </a:lnTo>
                  <a:lnTo>
                    <a:pt x="657386" y="35355"/>
                  </a:lnTo>
                  <a:lnTo>
                    <a:pt x="610319" y="19884"/>
                  </a:lnTo>
                  <a:lnTo>
                    <a:pt x="559788" y="8835"/>
                  </a:lnTo>
                  <a:lnTo>
                    <a:pt x="505787" y="2208"/>
                  </a:lnTo>
                  <a:lnTo>
                    <a:pt x="448310" y="0"/>
                  </a:lnTo>
                  <a:close/>
                </a:path>
              </a:pathLst>
            </a:custGeom>
            <a:solidFill>
              <a:srgbClr val="9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01560" y="3609085"/>
              <a:ext cx="900430" cy="1267460"/>
            </a:xfrm>
            <a:custGeom>
              <a:avLst/>
              <a:gdLst/>
              <a:ahLst/>
              <a:cxnLst/>
              <a:rect l="l" t="t" r="r" b="b"/>
              <a:pathLst>
                <a:path w="900429" h="1267460">
                  <a:moveTo>
                    <a:pt x="333629" y="1026922"/>
                  </a:moveTo>
                  <a:lnTo>
                    <a:pt x="574167" y="1026922"/>
                  </a:lnTo>
                  <a:lnTo>
                    <a:pt x="574167" y="1267460"/>
                  </a:lnTo>
                  <a:lnTo>
                    <a:pt x="333629" y="1267460"/>
                  </a:lnTo>
                  <a:lnTo>
                    <a:pt x="333629" y="1026922"/>
                  </a:lnTo>
                  <a:close/>
                </a:path>
                <a:path w="900429" h="1267460">
                  <a:moveTo>
                    <a:pt x="448310" y="0"/>
                  </a:moveTo>
                  <a:lnTo>
                    <a:pt x="505787" y="2208"/>
                  </a:lnTo>
                  <a:lnTo>
                    <a:pt x="559788" y="8835"/>
                  </a:lnTo>
                  <a:lnTo>
                    <a:pt x="610319" y="19884"/>
                  </a:lnTo>
                  <a:lnTo>
                    <a:pt x="657386" y="35355"/>
                  </a:lnTo>
                  <a:lnTo>
                    <a:pt x="700997" y="55252"/>
                  </a:lnTo>
                  <a:lnTo>
                    <a:pt x="741157" y="79576"/>
                  </a:lnTo>
                  <a:lnTo>
                    <a:pt x="777875" y="108331"/>
                  </a:lnTo>
                  <a:lnTo>
                    <a:pt x="815244" y="145383"/>
                  </a:lnTo>
                  <a:lnTo>
                    <a:pt x="845820" y="184408"/>
                  </a:lnTo>
                  <a:lnTo>
                    <a:pt x="869600" y="225409"/>
                  </a:lnTo>
                  <a:lnTo>
                    <a:pt x="886586" y="268388"/>
                  </a:lnTo>
                  <a:lnTo>
                    <a:pt x="896778" y="313350"/>
                  </a:lnTo>
                  <a:lnTo>
                    <a:pt x="900176" y="360299"/>
                  </a:lnTo>
                  <a:lnTo>
                    <a:pt x="897366" y="399567"/>
                  </a:lnTo>
                  <a:lnTo>
                    <a:pt x="888936" y="437753"/>
                  </a:lnTo>
                  <a:lnTo>
                    <a:pt x="874887" y="474866"/>
                  </a:lnTo>
                  <a:lnTo>
                    <a:pt x="855218" y="510921"/>
                  </a:lnTo>
                  <a:lnTo>
                    <a:pt x="802969" y="575951"/>
                  </a:lnTo>
                  <a:lnTo>
                    <a:pt x="764546" y="614623"/>
                  </a:lnTo>
                  <a:lnTo>
                    <a:pt x="717948" y="657416"/>
                  </a:lnTo>
                  <a:lnTo>
                    <a:pt x="663194" y="704342"/>
                  </a:lnTo>
                  <a:lnTo>
                    <a:pt x="628711" y="734437"/>
                  </a:lnTo>
                  <a:lnTo>
                    <a:pt x="601456" y="761460"/>
                  </a:lnTo>
                  <a:lnTo>
                    <a:pt x="568579" y="806196"/>
                  </a:lnTo>
                  <a:lnTo>
                    <a:pt x="555259" y="859853"/>
                  </a:lnTo>
                  <a:lnTo>
                    <a:pt x="552344" y="898100"/>
                  </a:lnTo>
                  <a:lnTo>
                    <a:pt x="551942" y="943991"/>
                  </a:lnTo>
                  <a:lnTo>
                    <a:pt x="333629" y="943991"/>
                  </a:lnTo>
                  <a:lnTo>
                    <a:pt x="333295" y="922698"/>
                  </a:lnTo>
                  <a:lnTo>
                    <a:pt x="333057" y="906049"/>
                  </a:lnTo>
                  <a:lnTo>
                    <a:pt x="332914" y="894020"/>
                  </a:lnTo>
                  <a:lnTo>
                    <a:pt x="332867" y="886587"/>
                  </a:lnTo>
                  <a:lnTo>
                    <a:pt x="335057" y="835888"/>
                  </a:lnTo>
                  <a:lnTo>
                    <a:pt x="341630" y="789892"/>
                  </a:lnTo>
                  <a:lnTo>
                    <a:pt x="352583" y="748587"/>
                  </a:lnTo>
                  <a:lnTo>
                    <a:pt x="367919" y="711962"/>
                  </a:lnTo>
                  <a:lnTo>
                    <a:pt x="389846" y="676695"/>
                  </a:lnTo>
                  <a:lnTo>
                    <a:pt x="420560" y="639286"/>
                  </a:lnTo>
                  <a:lnTo>
                    <a:pt x="460037" y="599733"/>
                  </a:lnTo>
                  <a:lnTo>
                    <a:pt x="508254" y="558038"/>
                  </a:lnTo>
                  <a:lnTo>
                    <a:pt x="555619" y="518888"/>
                  </a:lnTo>
                  <a:lnTo>
                    <a:pt x="592375" y="487156"/>
                  </a:lnTo>
                  <a:lnTo>
                    <a:pt x="634111" y="445897"/>
                  </a:lnTo>
                  <a:lnTo>
                    <a:pt x="657828" y="401812"/>
                  </a:lnTo>
                  <a:lnTo>
                    <a:pt x="665734" y="353441"/>
                  </a:lnTo>
                  <a:lnTo>
                    <a:pt x="662233" y="319629"/>
                  </a:lnTo>
                  <a:lnTo>
                    <a:pt x="634230" y="259482"/>
                  </a:lnTo>
                  <a:lnTo>
                    <a:pt x="579219" y="211316"/>
                  </a:lnTo>
                  <a:lnTo>
                    <a:pt x="543877" y="195675"/>
                  </a:lnTo>
                  <a:lnTo>
                    <a:pt x="503678" y="186273"/>
                  </a:lnTo>
                  <a:lnTo>
                    <a:pt x="458597" y="183134"/>
                  </a:lnTo>
                  <a:lnTo>
                    <a:pt x="414734" y="186396"/>
                  </a:lnTo>
                  <a:lnTo>
                    <a:pt x="374586" y="196183"/>
                  </a:lnTo>
                  <a:lnTo>
                    <a:pt x="338153" y="212494"/>
                  </a:lnTo>
                  <a:lnTo>
                    <a:pt x="305435" y="235331"/>
                  </a:lnTo>
                  <a:lnTo>
                    <a:pt x="277054" y="264858"/>
                  </a:lnTo>
                  <a:lnTo>
                    <a:pt x="253460" y="301244"/>
                  </a:lnTo>
                  <a:lnTo>
                    <a:pt x="234676" y="344487"/>
                  </a:lnTo>
                  <a:lnTo>
                    <a:pt x="220725" y="394589"/>
                  </a:lnTo>
                  <a:lnTo>
                    <a:pt x="0" y="367157"/>
                  </a:lnTo>
                  <a:lnTo>
                    <a:pt x="6213" y="317384"/>
                  </a:lnTo>
                  <a:lnTo>
                    <a:pt x="18631" y="270176"/>
                  </a:lnTo>
                  <a:lnTo>
                    <a:pt x="37258" y="225536"/>
                  </a:lnTo>
                  <a:lnTo>
                    <a:pt x="62098" y="183467"/>
                  </a:lnTo>
                  <a:lnTo>
                    <a:pt x="93153" y="143975"/>
                  </a:lnTo>
                  <a:lnTo>
                    <a:pt x="130429" y="107061"/>
                  </a:lnTo>
                  <a:lnTo>
                    <a:pt x="166585" y="78657"/>
                  </a:lnTo>
                  <a:lnTo>
                    <a:pt x="205823" y="54622"/>
                  </a:lnTo>
                  <a:lnTo>
                    <a:pt x="248144" y="34958"/>
                  </a:lnTo>
                  <a:lnTo>
                    <a:pt x="293551" y="19664"/>
                  </a:lnTo>
                  <a:lnTo>
                    <a:pt x="342046" y="8739"/>
                  </a:lnTo>
                  <a:lnTo>
                    <a:pt x="393632" y="2184"/>
                  </a:lnTo>
                  <a:lnTo>
                    <a:pt x="44831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55472" y="1807209"/>
            <a:ext cx="7315834" cy="438004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SzPct val="93750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Cooperate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Certified Renovator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working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lead-</a:t>
            </a:r>
            <a:r>
              <a:rPr sz="2400" spc="-20" dirty="0">
                <a:latin typeface="Arial"/>
                <a:cs typeface="Arial"/>
              </a:rPr>
              <a:t>safe</a:t>
            </a:r>
            <a:endParaRPr sz="2400" dirty="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575"/>
              </a:spcBef>
              <a:buSzPct val="93750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Use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lead-</a:t>
            </a:r>
            <a:r>
              <a:rPr sz="2400" dirty="0">
                <a:latin typeface="Arial"/>
                <a:cs typeface="Arial"/>
              </a:rPr>
              <a:t>safe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work practices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you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 </a:t>
            </a:r>
            <a:r>
              <a:rPr sz="2400" spc="-10" dirty="0">
                <a:latin typeface="Arial"/>
                <a:cs typeface="Arial"/>
              </a:rPr>
              <a:t>being taught</a:t>
            </a:r>
            <a:endParaRPr sz="3400" dirty="0">
              <a:latin typeface="Arial"/>
              <a:cs typeface="Arial"/>
            </a:endParaRPr>
          </a:p>
          <a:p>
            <a:pPr marL="383540" marR="1027430" indent="-342900">
              <a:lnSpc>
                <a:spcPct val="100000"/>
              </a:lnSpc>
              <a:buSzPct val="93750"/>
              <a:buChar char="•"/>
              <a:tabLst>
                <a:tab pos="383540" algn="l"/>
              </a:tabLst>
            </a:pPr>
            <a:r>
              <a:rPr sz="2400" dirty="0">
                <a:latin typeface="Arial"/>
                <a:cs typeface="Arial"/>
              </a:rPr>
              <a:t>Ask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questions if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you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understand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how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work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lead-safe!</a:t>
            </a:r>
            <a:endParaRPr sz="2400" dirty="0">
              <a:latin typeface="Arial"/>
              <a:cs typeface="Arial"/>
            </a:endParaRPr>
          </a:p>
          <a:p>
            <a:pPr marL="784225" marR="965200" lvl="1" indent="-287020">
              <a:lnSpc>
                <a:spcPct val="100000"/>
              </a:lnSpc>
              <a:spcBef>
                <a:spcPts val="580"/>
              </a:spcBef>
              <a:buChar char="•"/>
              <a:tabLst>
                <a:tab pos="784225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Certified Renovators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must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lang="en-US" sz="2400" spc="-10" dirty="0">
                <a:latin typeface="Arial"/>
                <a:cs typeface="Arial"/>
              </a:rPr>
              <a:t>available by cell phone at all times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784225" marR="1695450" lvl="1" indent="-287020">
              <a:lnSpc>
                <a:spcPct val="100000"/>
              </a:lnSpc>
              <a:spcBef>
                <a:spcPts val="575"/>
              </a:spcBef>
              <a:buChar char="•"/>
              <a:tabLst>
                <a:tab pos="784225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Certified Renovator</a:t>
            </a:r>
            <a:r>
              <a:rPr sz="2400" dirty="0">
                <a:latin typeface="Arial"/>
                <a:cs typeface="Arial"/>
              </a:rPr>
              <a:t> must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perform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cleaning </a:t>
            </a:r>
            <a:r>
              <a:rPr sz="2400" dirty="0">
                <a:latin typeface="Arial"/>
                <a:cs typeface="Arial"/>
              </a:rPr>
              <a:t>verification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job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maintain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job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records.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EPA</a:t>
            </a:r>
            <a:r>
              <a:rPr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guidebook:</a:t>
            </a:r>
            <a:r>
              <a:rPr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i="1" dirty="0">
                <a:solidFill>
                  <a:srgbClr val="000000"/>
                </a:solidFill>
                <a:latin typeface="Arial"/>
                <a:cs typeface="Arial"/>
              </a:rPr>
              <a:t>Steps</a:t>
            </a:r>
            <a:r>
              <a:rPr i="1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i="1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i="1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i="1" dirty="0">
                <a:solidFill>
                  <a:srgbClr val="000000"/>
                </a:solidFill>
                <a:latin typeface="Arial"/>
                <a:cs typeface="Arial"/>
              </a:rPr>
              <a:t>Lead</a:t>
            </a:r>
            <a:r>
              <a:rPr i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i="1" spc="-20" dirty="0">
                <a:solidFill>
                  <a:srgbClr val="000000"/>
                </a:solidFill>
                <a:latin typeface="Arial"/>
                <a:cs typeface="Arial"/>
              </a:rPr>
              <a:t>Safe </a:t>
            </a:r>
            <a:r>
              <a:rPr i="1" dirty="0">
                <a:solidFill>
                  <a:srgbClr val="000000"/>
                </a:solidFill>
                <a:latin typeface="Arial"/>
                <a:cs typeface="Arial"/>
              </a:rPr>
              <a:t>Renovation,</a:t>
            </a:r>
            <a:r>
              <a:rPr i="1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i="1" dirty="0">
                <a:solidFill>
                  <a:srgbClr val="000000"/>
                </a:solidFill>
                <a:latin typeface="Arial"/>
                <a:cs typeface="Arial"/>
              </a:rPr>
              <a:t>Repair</a:t>
            </a:r>
            <a:r>
              <a:rPr i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i="1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i="1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i="1" spc="-10" dirty="0">
                <a:solidFill>
                  <a:srgbClr val="000000"/>
                </a:solidFill>
                <a:latin typeface="Arial"/>
                <a:cs typeface="Arial"/>
              </a:rPr>
              <a:t>Painting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303" y="1888850"/>
            <a:ext cx="3242559" cy="454566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806444" y="3438905"/>
            <a:ext cx="4564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www.epa.gov/lead/pubs/steps.pdf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616" y="509396"/>
            <a:ext cx="5106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7</a:t>
            </a:r>
            <a:r>
              <a:rPr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steps</a:t>
            </a:r>
            <a:r>
              <a:rPr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pc="-10" dirty="0">
                <a:solidFill>
                  <a:srgbClr val="000000"/>
                </a:solidFill>
                <a:latin typeface="Arial"/>
                <a:cs typeface="Arial"/>
              </a:rPr>
              <a:t> lead-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safe</a:t>
            </a:r>
            <a:r>
              <a:rPr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pc="-20" dirty="0">
                <a:solidFill>
                  <a:srgbClr val="000000"/>
                </a:solidFill>
                <a:latin typeface="Arial"/>
                <a:cs typeface="Arial"/>
              </a:rPr>
              <a:t>work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627412"/>
              </p:ext>
            </p:extLst>
          </p:nvPr>
        </p:nvGraphicFramePr>
        <p:xfrm>
          <a:off x="464616" y="1083436"/>
          <a:ext cx="8213724" cy="57072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7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5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76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n-US" sz="2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Certified Renovators</a:t>
                      </a:r>
                      <a:endParaRPr sz="24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must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035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Certified Renovators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</a:t>
                      </a:r>
                      <a:endParaRPr sz="2400" dirty="0">
                        <a:latin typeface="Arial"/>
                        <a:cs typeface="Arial"/>
                      </a:endParaRPr>
                    </a:p>
                    <a:p>
                      <a:pPr marL="635" marR="103505" algn="ctr">
                        <a:lnSpc>
                          <a:spcPct val="100000"/>
                        </a:lnSpc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non-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certified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worker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must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522">
                <a:tc>
                  <a:txBody>
                    <a:bodyPr/>
                    <a:lstStyle/>
                    <a:p>
                      <a:pPr marL="434340" marR="771525" indent="-34290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300" dirty="0">
                          <a:latin typeface="Arial"/>
                          <a:cs typeface="Arial"/>
                        </a:rPr>
                        <a:t>1.</a:t>
                      </a:r>
                      <a:r>
                        <a:rPr sz="23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00" dirty="0">
                          <a:latin typeface="Arial"/>
                          <a:cs typeface="Arial"/>
                        </a:rPr>
                        <a:t>Determine</a:t>
                      </a:r>
                      <a:r>
                        <a:rPr sz="23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00" dirty="0">
                          <a:latin typeface="Arial"/>
                          <a:cs typeface="Arial"/>
                        </a:rPr>
                        <a:t>whether</a:t>
                      </a:r>
                      <a:r>
                        <a:rPr sz="23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00" spc="-25" dirty="0">
                          <a:latin typeface="Arial"/>
                          <a:cs typeface="Arial"/>
                        </a:rPr>
                        <a:t>job </a:t>
                      </a:r>
                      <a:r>
                        <a:rPr sz="2300" dirty="0">
                          <a:latin typeface="Arial"/>
                          <a:cs typeface="Arial"/>
                        </a:rPr>
                        <a:t>involves</a:t>
                      </a:r>
                      <a:r>
                        <a:rPr sz="23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00" dirty="0">
                          <a:latin typeface="Arial"/>
                          <a:cs typeface="Arial"/>
                        </a:rPr>
                        <a:t>lead</a:t>
                      </a:r>
                      <a:r>
                        <a:rPr sz="23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00" spc="-20" dirty="0">
                          <a:latin typeface="Arial"/>
                          <a:cs typeface="Arial"/>
                        </a:rPr>
                        <a:t>paint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03505"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75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300" dirty="0">
                          <a:latin typeface="Arial"/>
                          <a:cs typeface="Arial"/>
                        </a:rPr>
                        <a:t>2.</a:t>
                      </a:r>
                      <a:r>
                        <a:rPr sz="23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00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23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23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00" dirty="0">
                          <a:latin typeface="Arial"/>
                          <a:cs typeface="Arial"/>
                        </a:rPr>
                        <a:t>site</a:t>
                      </a:r>
                      <a:r>
                        <a:rPr sz="23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300" dirty="0">
                          <a:latin typeface="Arial"/>
                          <a:cs typeface="Arial"/>
                        </a:rPr>
                        <a:t>during set-up &amp; final cleaning</a:t>
                      </a:r>
                      <a:endParaRPr sz="23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035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300" dirty="0">
                          <a:latin typeface="Arial"/>
                          <a:cs typeface="Arial"/>
                        </a:rPr>
                        <a:t>2.</a:t>
                      </a:r>
                      <a:r>
                        <a:rPr sz="23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00" dirty="0">
                          <a:latin typeface="Arial"/>
                          <a:cs typeface="Arial"/>
                        </a:rPr>
                        <a:t>Set</a:t>
                      </a:r>
                      <a:r>
                        <a:rPr sz="23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00" dirty="0">
                          <a:latin typeface="Arial"/>
                          <a:cs typeface="Arial"/>
                        </a:rPr>
                        <a:t>up</a:t>
                      </a:r>
                      <a:r>
                        <a:rPr sz="23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00" spc="-10" dirty="0">
                          <a:latin typeface="Arial"/>
                          <a:cs typeface="Arial"/>
                        </a:rPr>
                        <a:t>safely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>
                        <a:alpha val="5097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4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035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300" dirty="0">
                          <a:latin typeface="Arial"/>
                          <a:cs typeface="Arial"/>
                        </a:rPr>
                        <a:t>3.</a:t>
                      </a:r>
                      <a:r>
                        <a:rPr sz="2300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00" dirty="0">
                          <a:latin typeface="Arial"/>
                          <a:cs typeface="Arial"/>
                        </a:rPr>
                        <a:t>Protect</a:t>
                      </a:r>
                      <a:r>
                        <a:rPr sz="23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00" spc="-10" dirty="0">
                          <a:latin typeface="Arial"/>
                          <a:cs typeface="Arial"/>
                        </a:rPr>
                        <a:t>yourself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>
                        <a:alpha val="5097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4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035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300" dirty="0">
                          <a:latin typeface="Arial"/>
                          <a:cs typeface="Arial"/>
                        </a:rPr>
                        <a:t>4.</a:t>
                      </a:r>
                      <a:r>
                        <a:rPr sz="2300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00" dirty="0">
                          <a:latin typeface="Arial"/>
                          <a:cs typeface="Arial"/>
                        </a:rPr>
                        <a:t>Control</a:t>
                      </a:r>
                      <a:r>
                        <a:rPr sz="23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23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00" dirty="0">
                          <a:latin typeface="Arial"/>
                          <a:cs typeface="Arial"/>
                        </a:rPr>
                        <a:t>spread</a:t>
                      </a:r>
                      <a:r>
                        <a:rPr sz="23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23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00" spc="-20" dirty="0">
                          <a:latin typeface="Arial"/>
                          <a:cs typeface="Arial"/>
                        </a:rPr>
                        <a:t>dust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>
                        <a:alpha val="5097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4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035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300" dirty="0">
                          <a:latin typeface="Arial"/>
                          <a:cs typeface="Arial"/>
                        </a:rPr>
                        <a:t>5.</a:t>
                      </a:r>
                      <a:r>
                        <a:rPr sz="23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00" dirty="0">
                          <a:latin typeface="Arial"/>
                          <a:cs typeface="Arial"/>
                        </a:rPr>
                        <a:t>Leave</a:t>
                      </a:r>
                      <a:r>
                        <a:rPr sz="23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23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00" dirty="0">
                          <a:latin typeface="Arial"/>
                          <a:cs typeface="Arial"/>
                        </a:rPr>
                        <a:t>work</a:t>
                      </a:r>
                      <a:r>
                        <a:rPr sz="23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00" dirty="0">
                          <a:latin typeface="Arial"/>
                          <a:cs typeface="Arial"/>
                        </a:rPr>
                        <a:t>area</a:t>
                      </a:r>
                      <a:r>
                        <a:rPr sz="23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00" spc="-10" dirty="0">
                          <a:latin typeface="Arial"/>
                          <a:cs typeface="Arial"/>
                        </a:rPr>
                        <a:t>clean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>
                        <a:alpha val="5097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4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035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300" dirty="0">
                          <a:latin typeface="Arial"/>
                          <a:cs typeface="Arial"/>
                        </a:rPr>
                        <a:t>6.</a:t>
                      </a:r>
                      <a:r>
                        <a:rPr sz="2300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00" dirty="0">
                          <a:latin typeface="Arial"/>
                          <a:cs typeface="Arial"/>
                        </a:rPr>
                        <a:t>Control</a:t>
                      </a:r>
                      <a:r>
                        <a:rPr sz="23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00" spc="-20" dirty="0">
                          <a:latin typeface="Arial"/>
                          <a:cs typeface="Arial"/>
                        </a:rPr>
                        <a:t>waste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>
                        <a:alpha val="5097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92674">
                <a:tc>
                  <a:txBody>
                    <a:bodyPr/>
                    <a:lstStyle/>
                    <a:p>
                      <a:pPr marL="887094" marR="622300" indent="-430530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861060" algn="l"/>
                        </a:tabLst>
                      </a:pPr>
                      <a:r>
                        <a:rPr sz="2300" spc="-25" dirty="0">
                          <a:latin typeface="Arial"/>
                          <a:cs typeface="Arial"/>
                        </a:rPr>
                        <a:t>7.</a:t>
                      </a:r>
                      <a:r>
                        <a:rPr sz="2300" dirty="0">
                          <a:latin typeface="Arial"/>
                          <a:cs typeface="Arial"/>
                        </a:rPr>
                        <a:t>	Verify</a:t>
                      </a:r>
                      <a:r>
                        <a:rPr sz="23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00" dirty="0">
                          <a:latin typeface="Arial"/>
                          <a:cs typeface="Arial"/>
                        </a:rPr>
                        <a:t>cleaning</a:t>
                      </a:r>
                      <a:r>
                        <a:rPr sz="23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00" spc="-25" dirty="0">
                          <a:latin typeface="Arial"/>
                          <a:cs typeface="Arial"/>
                        </a:rPr>
                        <a:t>or </a:t>
                      </a:r>
                      <a:r>
                        <a:rPr sz="2300" dirty="0">
                          <a:latin typeface="Arial"/>
                          <a:cs typeface="Arial"/>
                        </a:rPr>
                        <a:t>document</a:t>
                      </a:r>
                      <a:r>
                        <a:rPr sz="23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00" spc="-10" dirty="0">
                          <a:latin typeface="Arial"/>
                          <a:cs typeface="Arial"/>
                        </a:rPr>
                        <a:t>clearance testing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03505"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269875">
                        <a:lnSpc>
                          <a:spcPct val="100000"/>
                        </a:lnSpc>
                        <a:tabLst>
                          <a:tab pos="3890010" algn="l"/>
                        </a:tabLst>
                      </a:pP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69875">
                        <a:lnSpc>
                          <a:spcPct val="100000"/>
                        </a:lnSpc>
                        <a:tabLst>
                          <a:tab pos="3890010" algn="l"/>
                        </a:tabLst>
                      </a:pP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69875">
                        <a:lnSpc>
                          <a:spcPct val="100000"/>
                        </a:lnSpc>
                        <a:tabLst>
                          <a:tab pos="3890010" algn="l"/>
                        </a:tabLst>
                      </a:pP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69875">
                        <a:lnSpc>
                          <a:spcPct val="100000"/>
                        </a:lnSpc>
                        <a:tabLst>
                          <a:tab pos="3890010" algn="l"/>
                        </a:tabLst>
                      </a:pPr>
                      <a:r>
                        <a:rPr sz="80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800" spc="-37" baseline="-27777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1800" baseline="-27777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3798" y="311911"/>
            <a:ext cx="414210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Does</a:t>
            </a:r>
            <a:r>
              <a:rPr sz="3600" spc="-8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the</a:t>
            </a:r>
            <a:r>
              <a:rPr sz="3600" spc="-8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job</a:t>
            </a:r>
            <a:r>
              <a:rPr sz="3600" spc="-8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involve </a:t>
            </a:r>
            <a:r>
              <a:rPr sz="3600" dirty="0">
                <a:latin typeface="Arial"/>
                <a:cs typeface="Arial"/>
              </a:rPr>
              <a:t>lead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paint?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48834" y="2607639"/>
            <a:ext cx="4023360" cy="3954779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387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5"/>
              </a:spcBef>
            </a:pPr>
            <a:r>
              <a:rPr sz="2400" dirty="0">
                <a:latin typeface="Arial"/>
                <a:cs typeface="Arial"/>
              </a:rPr>
              <a:t>If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you don’t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work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lead-</a:t>
            </a:r>
            <a:r>
              <a:rPr sz="2400" spc="-20" dirty="0">
                <a:latin typeface="Arial"/>
                <a:cs typeface="Arial"/>
              </a:rPr>
              <a:t>safe</a:t>
            </a:r>
            <a:endParaRPr sz="2400">
              <a:latin typeface="Arial"/>
              <a:cs typeface="Arial"/>
            </a:endParaRPr>
          </a:p>
          <a:p>
            <a:pPr marL="434975" marR="514350" indent="-342900">
              <a:lnSpc>
                <a:spcPct val="100000"/>
              </a:lnSpc>
              <a:spcBef>
                <a:spcPts val="575"/>
              </a:spcBef>
              <a:buSzPct val="93750"/>
              <a:buChar char="•"/>
              <a:tabLst>
                <a:tab pos="434975" algn="l"/>
              </a:tabLst>
            </a:pPr>
            <a:r>
              <a:rPr sz="2400" dirty="0">
                <a:latin typeface="Arial"/>
                <a:cs typeface="Arial"/>
              </a:rPr>
              <a:t>You,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your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family,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or </a:t>
            </a:r>
            <a:r>
              <a:rPr sz="2400" dirty="0">
                <a:latin typeface="Arial"/>
                <a:cs typeface="Arial"/>
              </a:rPr>
              <a:t>residents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may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become </a:t>
            </a:r>
            <a:r>
              <a:rPr sz="2400" dirty="0">
                <a:latin typeface="Arial"/>
                <a:cs typeface="Arial"/>
              </a:rPr>
              <a:t>lead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poisoned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5020" y="2607639"/>
            <a:ext cx="4023360" cy="3954779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2400" dirty="0">
                <a:latin typeface="Arial"/>
                <a:cs typeface="Arial"/>
              </a:rPr>
              <a:t>If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lead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paint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10" dirty="0">
                <a:latin typeface="Arial"/>
                <a:cs typeface="Arial"/>
              </a:rPr>
              <a:t> present</a:t>
            </a:r>
            <a:endParaRPr sz="2400">
              <a:latin typeface="Arial"/>
              <a:cs typeface="Arial"/>
            </a:endParaRPr>
          </a:p>
          <a:p>
            <a:pPr marL="433705" indent="-342265">
              <a:lnSpc>
                <a:spcPct val="100000"/>
              </a:lnSpc>
              <a:spcBef>
                <a:spcPts val="575"/>
              </a:spcBef>
              <a:buSzPct val="93750"/>
              <a:buFont typeface="Arial"/>
              <a:buChar char="•"/>
              <a:tabLst>
                <a:tab pos="433705" algn="l"/>
              </a:tabLst>
            </a:pPr>
            <a:r>
              <a:rPr sz="2400" b="1" dirty="0">
                <a:latin typeface="Arial"/>
                <a:cs typeface="Arial"/>
              </a:rPr>
              <a:t>You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must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use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lead-</a:t>
            </a:r>
            <a:r>
              <a:rPr sz="2400" b="1" spc="-20" dirty="0">
                <a:latin typeface="Arial"/>
                <a:cs typeface="Arial"/>
              </a:rPr>
              <a:t>safe</a:t>
            </a:r>
            <a:endParaRPr sz="2400">
              <a:latin typeface="Arial"/>
              <a:cs typeface="Arial"/>
            </a:endParaRPr>
          </a:p>
          <a:p>
            <a:pPr marL="43434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work</a:t>
            </a:r>
            <a:r>
              <a:rPr sz="2400" b="1" spc="-10" dirty="0">
                <a:latin typeface="Arial"/>
                <a:cs typeface="Arial"/>
              </a:rPr>
              <a:t> practices</a:t>
            </a:r>
            <a:endParaRPr sz="2400">
              <a:latin typeface="Arial"/>
              <a:cs typeface="Arial"/>
            </a:endParaRPr>
          </a:p>
          <a:p>
            <a:pPr marL="91440" marR="4699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If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you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don’t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know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whether </a:t>
            </a:r>
            <a:r>
              <a:rPr sz="2400" dirty="0">
                <a:latin typeface="Arial"/>
                <a:cs typeface="Arial"/>
              </a:rPr>
              <a:t>lead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paint is</a:t>
            </a:r>
            <a:r>
              <a:rPr sz="2400" spc="-10" dirty="0">
                <a:latin typeface="Arial"/>
                <a:cs typeface="Arial"/>
              </a:rPr>
              <a:t> present</a:t>
            </a:r>
            <a:endParaRPr sz="2400">
              <a:latin typeface="Arial"/>
              <a:cs typeface="Arial"/>
            </a:endParaRPr>
          </a:p>
          <a:p>
            <a:pPr marL="433705" indent="-342265">
              <a:lnSpc>
                <a:spcPct val="100000"/>
              </a:lnSpc>
              <a:spcBef>
                <a:spcPts val="580"/>
              </a:spcBef>
              <a:buSzPct val="93750"/>
              <a:buChar char="•"/>
              <a:tabLst>
                <a:tab pos="433705" algn="l"/>
              </a:tabLst>
            </a:pPr>
            <a:r>
              <a:rPr sz="2400" dirty="0">
                <a:latin typeface="Arial"/>
                <a:cs typeface="Arial"/>
              </a:rPr>
              <a:t>You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must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assume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it</a:t>
            </a:r>
            <a:endParaRPr sz="2400">
              <a:latin typeface="Arial"/>
              <a:cs typeface="Arial"/>
            </a:endParaRPr>
          </a:p>
          <a:p>
            <a:pPr marL="43434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is present, </a:t>
            </a:r>
            <a:r>
              <a:rPr sz="2400" spc="-25" dirty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434340" marR="177165" indent="-342900">
              <a:lnSpc>
                <a:spcPct val="100000"/>
              </a:lnSpc>
              <a:spcBef>
                <a:spcPts val="575"/>
              </a:spcBef>
              <a:buSzPct val="93750"/>
              <a:buFont typeface="Arial"/>
              <a:buChar char="•"/>
              <a:tabLst>
                <a:tab pos="434340" algn="l"/>
              </a:tabLst>
            </a:pPr>
            <a:r>
              <a:rPr sz="2400" b="1" dirty="0">
                <a:latin typeface="Arial"/>
                <a:cs typeface="Arial"/>
              </a:rPr>
              <a:t>You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must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use lead-</a:t>
            </a:r>
            <a:r>
              <a:rPr sz="2400" b="1" spc="-20" dirty="0">
                <a:latin typeface="Arial"/>
                <a:cs typeface="Arial"/>
              </a:rPr>
              <a:t>safe </a:t>
            </a:r>
            <a:r>
              <a:rPr sz="2400" b="1" dirty="0">
                <a:latin typeface="Arial"/>
                <a:cs typeface="Arial"/>
              </a:rPr>
              <a:t>work</a:t>
            </a:r>
            <a:r>
              <a:rPr sz="2400" b="1" spc="-10" dirty="0">
                <a:latin typeface="Arial"/>
                <a:cs typeface="Arial"/>
              </a:rPr>
              <a:t> practices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828800" cy="1616710"/>
          </a:xfrm>
          <a:custGeom>
            <a:avLst/>
            <a:gdLst/>
            <a:ahLst/>
            <a:cxnLst/>
            <a:rect l="l" t="t" r="r" b="b"/>
            <a:pathLst>
              <a:path w="1828800" h="1616710">
                <a:moveTo>
                  <a:pt x="1828800" y="0"/>
                </a:moveTo>
                <a:lnTo>
                  <a:pt x="0" y="0"/>
                </a:lnTo>
                <a:lnTo>
                  <a:pt x="0" y="1616710"/>
                </a:lnTo>
                <a:lnTo>
                  <a:pt x="1828800" y="1616710"/>
                </a:lnTo>
                <a:lnTo>
                  <a:pt x="18288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080" marR="5080" indent="-37401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Step </a:t>
            </a:r>
            <a:r>
              <a:rPr spc="-50" dirty="0"/>
              <a:t>1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372719" y="1848738"/>
            <a:ext cx="4023360" cy="570865"/>
          </a:xfrm>
          <a:prstGeom prst="rect">
            <a:avLst/>
          </a:prstGeom>
          <a:solidFill>
            <a:srgbClr val="404040"/>
          </a:solidFill>
        </p:spPr>
        <p:txBody>
          <a:bodyPr vert="horz" wrap="square" lIns="0" tIns="342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main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idea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48834" y="1848738"/>
            <a:ext cx="4023360" cy="570865"/>
          </a:xfrm>
          <a:prstGeom prst="rect">
            <a:avLst/>
          </a:prstGeom>
          <a:solidFill>
            <a:srgbClr val="404040"/>
          </a:solidFill>
        </p:spPr>
        <p:txBody>
          <a:bodyPr vert="horz" wrap="square" lIns="0" tIns="3429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70"/>
              </a:spcBef>
            </a:pP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Why?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3798" y="337768"/>
            <a:ext cx="41427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Does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the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job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involve </a:t>
            </a:r>
            <a:r>
              <a:rPr sz="3600" dirty="0">
                <a:latin typeface="Arial"/>
                <a:cs typeface="Arial"/>
              </a:rPr>
              <a:t>lead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paint?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0349" y="2633598"/>
            <a:ext cx="430149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27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Only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these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people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can </a:t>
            </a:r>
            <a:r>
              <a:rPr sz="2400" dirty="0">
                <a:latin typeface="Arial"/>
                <a:cs typeface="Arial"/>
              </a:rPr>
              <a:t>determine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whether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lead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paint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is </a:t>
            </a:r>
            <a:r>
              <a:rPr sz="2400" spc="-10" dirty="0">
                <a:latin typeface="Arial"/>
                <a:cs typeface="Arial"/>
              </a:rPr>
              <a:t>present:</a:t>
            </a:r>
            <a:endParaRPr sz="24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SzPct val="93750"/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lang="en-US" sz="2400" spc="-20" dirty="0">
                <a:latin typeface="Arial"/>
                <a:cs typeface="Arial"/>
              </a:rPr>
              <a:t>Certified Renovator</a:t>
            </a:r>
            <a:endParaRPr sz="2400" dirty="0">
              <a:latin typeface="Arial"/>
              <a:cs typeface="Arial"/>
            </a:endParaRPr>
          </a:p>
          <a:p>
            <a:pPr marL="355600" marR="22225">
              <a:lnSpc>
                <a:spcPct val="100000"/>
              </a:lnSpc>
            </a:pPr>
            <a:r>
              <a:rPr sz="2400" dirty="0">
                <a:solidFill>
                  <a:srgbClr val="3D5274"/>
                </a:solidFill>
                <a:latin typeface="Arial"/>
                <a:cs typeface="Arial"/>
              </a:rPr>
              <a:t>(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but</a:t>
            </a:r>
            <a:r>
              <a:rPr sz="24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not</a:t>
            </a:r>
            <a:r>
              <a:rPr sz="24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Arial"/>
                <a:cs typeface="Arial"/>
              </a:rPr>
              <a:t>non-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certified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workers,</a:t>
            </a:r>
            <a:r>
              <a:rPr sz="24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including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those</a:t>
            </a:r>
            <a:r>
              <a:rPr sz="24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Arial"/>
                <a:cs typeface="Arial"/>
              </a:rPr>
              <a:t>who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have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taken</a:t>
            </a:r>
            <a:r>
              <a:rPr sz="24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this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 course</a:t>
            </a:r>
            <a:r>
              <a:rPr sz="2400" spc="-10" dirty="0">
                <a:solidFill>
                  <a:srgbClr val="3D5274"/>
                </a:solidFill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SzPct val="93750"/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licensed lead </a:t>
            </a:r>
            <a:r>
              <a:rPr sz="2400" spc="-10" dirty="0">
                <a:latin typeface="Arial"/>
                <a:cs typeface="Arial"/>
              </a:rPr>
              <a:t>inspector</a:t>
            </a:r>
            <a:endParaRPr sz="24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SzPct val="93750"/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licensed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lead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risk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assessor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828800" cy="1616710"/>
          </a:xfrm>
          <a:custGeom>
            <a:avLst/>
            <a:gdLst/>
            <a:ahLst/>
            <a:cxnLst/>
            <a:rect l="l" t="t" r="r" b="b"/>
            <a:pathLst>
              <a:path w="1828800" h="1616710">
                <a:moveTo>
                  <a:pt x="1828800" y="0"/>
                </a:moveTo>
                <a:lnTo>
                  <a:pt x="0" y="0"/>
                </a:lnTo>
                <a:lnTo>
                  <a:pt x="0" y="1616710"/>
                </a:lnTo>
                <a:lnTo>
                  <a:pt x="1828800" y="1616710"/>
                </a:lnTo>
                <a:lnTo>
                  <a:pt x="18288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080" marR="5080" indent="-37401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Step </a:t>
            </a:r>
            <a:r>
              <a:rPr spc="-50" dirty="0"/>
              <a:t>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2719" y="1848738"/>
            <a:ext cx="8309609" cy="570865"/>
          </a:xfrm>
          <a:prstGeom prst="rect">
            <a:avLst/>
          </a:prstGeom>
          <a:solidFill>
            <a:srgbClr val="404040"/>
          </a:solidFill>
        </p:spPr>
        <p:txBody>
          <a:bodyPr vert="horz" wrap="square" lIns="0" tIns="342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know?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57521" y="4050372"/>
            <a:ext cx="3611245" cy="2255105"/>
          </a:xfrm>
          <a:prstGeom prst="rect">
            <a:avLst/>
          </a:prstGeom>
          <a:solidFill>
            <a:srgbClr val="E6E6E6"/>
          </a:solidFill>
        </p:spPr>
        <p:txBody>
          <a:bodyPr vert="horz" wrap="square" lIns="0" tIns="387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5"/>
              </a:spcBef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lang="en-US" sz="2400" spc="-20" dirty="0">
                <a:latin typeface="Arial"/>
                <a:cs typeface="Arial"/>
              </a:rPr>
              <a:t>Certified Renovator</a:t>
            </a:r>
            <a:endParaRPr sz="2400" dirty="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has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been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trained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to</a:t>
            </a:r>
            <a:endParaRPr sz="2400" dirty="0">
              <a:latin typeface="Arial"/>
              <a:cs typeface="Arial"/>
            </a:endParaRPr>
          </a:p>
          <a:p>
            <a:pPr marL="434975" marR="158750" indent="-342900">
              <a:lnSpc>
                <a:spcPct val="100000"/>
              </a:lnSpc>
              <a:buSzPct val="93750"/>
              <a:buChar char="•"/>
              <a:tabLst>
                <a:tab pos="434975" algn="l"/>
              </a:tabLst>
            </a:pPr>
            <a:r>
              <a:rPr sz="2400" dirty="0">
                <a:latin typeface="Arial"/>
                <a:cs typeface="Arial"/>
              </a:rPr>
              <a:t>Use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EPA-</a:t>
            </a:r>
            <a:r>
              <a:rPr sz="2400" spc="-10" dirty="0">
                <a:latin typeface="Arial"/>
                <a:cs typeface="Arial"/>
              </a:rPr>
              <a:t>approved </a:t>
            </a:r>
            <a:r>
              <a:rPr sz="2400" dirty="0">
                <a:latin typeface="Arial"/>
                <a:cs typeface="Arial"/>
              </a:rPr>
              <a:t>lead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test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kit</a:t>
            </a:r>
            <a:r>
              <a:rPr lang="en-US" sz="2400" spc="5" dirty="0">
                <a:latin typeface="Arial"/>
                <a:cs typeface="Arial"/>
              </a:rPr>
              <a:t> (Missouri only; not permitted in Kansas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646606" y="2609532"/>
            <a:ext cx="1047750" cy="1445895"/>
            <a:chOff x="7646606" y="2609532"/>
            <a:chExt cx="1047750" cy="144589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56194" y="2618993"/>
              <a:ext cx="1028700" cy="142659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651368" y="2614294"/>
              <a:ext cx="1038225" cy="1436370"/>
            </a:xfrm>
            <a:custGeom>
              <a:avLst/>
              <a:gdLst/>
              <a:ahLst/>
              <a:cxnLst/>
              <a:rect l="l" t="t" r="r" b="b"/>
              <a:pathLst>
                <a:path w="1038225" h="1436370">
                  <a:moveTo>
                    <a:pt x="0" y="1436116"/>
                  </a:moveTo>
                  <a:lnTo>
                    <a:pt x="1038225" y="1436116"/>
                  </a:lnTo>
                  <a:lnTo>
                    <a:pt x="1038225" y="0"/>
                  </a:lnTo>
                  <a:lnTo>
                    <a:pt x="0" y="0"/>
                  </a:lnTo>
                  <a:lnTo>
                    <a:pt x="0" y="143611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3798" y="337768"/>
            <a:ext cx="41427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Does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the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job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involve </a:t>
            </a:r>
            <a:r>
              <a:rPr sz="3600" dirty="0">
                <a:latin typeface="Arial"/>
                <a:cs typeface="Arial"/>
              </a:rPr>
              <a:t>lead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paint?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" cy="1616710"/>
          </a:xfrm>
          <a:custGeom>
            <a:avLst/>
            <a:gdLst/>
            <a:ahLst/>
            <a:cxnLst/>
            <a:rect l="l" t="t" r="r" b="b"/>
            <a:pathLst>
              <a:path w="1828800" h="1616710">
                <a:moveTo>
                  <a:pt x="1828800" y="0"/>
                </a:moveTo>
                <a:lnTo>
                  <a:pt x="0" y="0"/>
                </a:lnTo>
                <a:lnTo>
                  <a:pt x="0" y="1616710"/>
                </a:lnTo>
                <a:lnTo>
                  <a:pt x="1828800" y="1616710"/>
                </a:lnTo>
                <a:lnTo>
                  <a:pt x="18288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080" marR="5080" indent="-37401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Step </a:t>
            </a:r>
            <a:r>
              <a:rPr spc="-50" dirty="0"/>
              <a:t>1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372719" y="1848738"/>
            <a:ext cx="8309609" cy="570865"/>
          </a:xfrm>
          <a:prstGeom prst="rect">
            <a:avLst/>
          </a:prstGeom>
          <a:solidFill>
            <a:srgbClr val="404040"/>
          </a:solidFill>
        </p:spPr>
        <p:txBody>
          <a:bodyPr vert="horz" wrap="square" lIns="0" tIns="342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know?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4185" y="2887230"/>
            <a:ext cx="8321040" cy="123825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2400" dirty="0">
                <a:latin typeface="Arial"/>
                <a:cs typeface="Arial"/>
              </a:rPr>
              <a:t>If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testing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shows that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no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lead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paint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10" dirty="0">
                <a:latin typeface="Arial"/>
                <a:cs typeface="Arial"/>
              </a:rPr>
              <a:t> present,</a:t>
            </a:r>
            <a:endParaRPr sz="2400">
              <a:latin typeface="Arial"/>
              <a:cs typeface="Arial"/>
            </a:endParaRPr>
          </a:p>
          <a:p>
            <a:pPr marL="492125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workers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required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</a:t>
            </a:r>
            <a:r>
              <a:rPr sz="2400" spc="-10" dirty="0">
                <a:latin typeface="Arial"/>
                <a:cs typeface="Arial"/>
              </a:rPr>
              <a:t> lead-</a:t>
            </a:r>
            <a:r>
              <a:rPr sz="2400" dirty="0">
                <a:latin typeface="Arial"/>
                <a:cs typeface="Arial"/>
              </a:rPr>
              <a:t>safe work </a:t>
            </a:r>
            <a:r>
              <a:rPr sz="2400" spc="-10" dirty="0">
                <a:latin typeface="Arial"/>
                <a:cs typeface="Arial"/>
              </a:rPr>
              <a:t>practices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3798" y="272033"/>
            <a:ext cx="54876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Set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up </a:t>
            </a:r>
            <a:r>
              <a:rPr sz="3600" spc="-10" dirty="0">
                <a:latin typeface="Arial"/>
                <a:cs typeface="Arial"/>
              </a:rPr>
              <a:t>safely: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Contain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(isolate)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work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spc="-20" dirty="0">
                <a:latin typeface="Arial"/>
                <a:cs typeface="Arial"/>
              </a:rPr>
              <a:t>area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2607716"/>
            <a:ext cx="4152900" cy="3732529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381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0"/>
              </a:spcBef>
            </a:pPr>
            <a:r>
              <a:rPr sz="2400" b="1" dirty="0">
                <a:latin typeface="Arial"/>
                <a:cs typeface="Arial"/>
              </a:rPr>
              <a:t>Keep </a:t>
            </a:r>
            <a:r>
              <a:rPr sz="2400" b="1" spc="-25" dirty="0">
                <a:latin typeface="Arial"/>
                <a:cs typeface="Arial"/>
              </a:rPr>
              <a:t>out</a:t>
            </a:r>
            <a:endParaRPr sz="2400">
              <a:latin typeface="Arial"/>
              <a:cs typeface="Arial"/>
            </a:endParaRPr>
          </a:p>
          <a:p>
            <a:pPr marL="433705" indent="-342900">
              <a:lnSpc>
                <a:spcPct val="100000"/>
              </a:lnSpc>
              <a:spcBef>
                <a:spcPts val="580"/>
              </a:spcBef>
              <a:buSzPct val="93750"/>
              <a:buChar char="•"/>
              <a:tabLst>
                <a:tab pos="433705" algn="l"/>
              </a:tabLst>
            </a:pPr>
            <a:r>
              <a:rPr sz="2400" dirty="0">
                <a:latin typeface="Arial"/>
                <a:cs typeface="Arial"/>
              </a:rPr>
              <a:t>People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not</a:t>
            </a:r>
            <a:endParaRPr sz="2400">
              <a:latin typeface="Arial"/>
              <a:cs typeface="Arial"/>
            </a:endParaRPr>
          </a:p>
          <a:p>
            <a:pPr marL="43434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working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project</a:t>
            </a:r>
            <a:endParaRPr sz="2400">
              <a:latin typeface="Arial"/>
              <a:cs typeface="Arial"/>
            </a:endParaRPr>
          </a:p>
          <a:p>
            <a:pPr marL="434340" marR="237490" indent="-342900">
              <a:lnSpc>
                <a:spcPct val="100000"/>
              </a:lnSpc>
              <a:spcBef>
                <a:spcPts val="575"/>
              </a:spcBef>
              <a:buSzPct val="93750"/>
              <a:buChar char="•"/>
              <a:tabLst>
                <a:tab pos="434340" algn="l"/>
              </a:tabLst>
            </a:pPr>
            <a:r>
              <a:rPr sz="2400" dirty="0">
                <a:latin typeface="Arial"/>
                <a:cs typeface="Arial"/>
              </a:rPr>
              <a:t>Pets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track</a:t>
            </a:r>
            <a:r>
              <a:rPr sz="2400" spc="-20" dirty="0">
                <a:latin typeface="Arial"/>
                <a:cs typeface="Arial"/>
              </a:rPr>
              <a:t> lead </a:t>
            </a:r>
            <a:r>
              <a:rPr sz="2400" dirty="0">
                <a:latin typeface="Arial"/>
                <a:cs typeface="Arial"/>
              </a:rPr>
              <a:t>dust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throughout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home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Keep </a:t>
            </a:r>
            <a:r>
              <a:rPr sz="2400" b="1" spc="-25" dirty="0"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  <a:p>
            <a:pPr marL="433705" indent="-342900">
              <a:lnSpc>
                <a:spcPct val="100000"/>
              </a:lnSpc>
              <a:spcBef>
                <a:spcPts val="575"/>
              </a:spcBef>
              <a:buSzPct val="93750"/>
              <a:buChar char="•"/>
              <a:tabLst>
                <a:tab pos="433705" algn="l"/>
              </a:tabLst>
            </a:pPr>
            <a:r>
              <a:rPr sz="2400" dirty="0">
                <a:latin typeface="Arial"/>
                <a:cs typeface="Arial"/>
              </a:rPr>
              <a:t>Dust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debris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828800" cy="1616710"/>
          </a:xfrm>
          <a:custGeom>
            <a:avLst/>
            <a:gdLst/>
            <a:ahLst/>
            <a:cxnLst/>
            <a:rect l="l" t="t" r="r" b="b"/>
            <a:pathLst>
              <a:path w="1828800" h="1616710">
                <a:moveTo>
                  <a:pt x="1828800" y="0"/>
                </a:moveTo>
                <a:lnTo>
                  <a:pt x="0" y="0"/>
                </a:lnTo>
                <a:lnTo>
                  <a:pt x="0" y="1616710"/>
                </a:lnTo>
                <a:lnTo>
                  <a:pt x="1828800" y="1616710"/>
                </a:lnTo>
                <a:lnTo>
                  <a:pt x="182880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080" marR="5080" indent="-37401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Step </a:t>
            </a:r>
            <a:r>
              <a:rPr spc="-50" dirty="0"/>
              <a:t>2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372719" y="1848738"/>
            <a:ext cx="4154804" cy="570865"/>
          </a:xfrm>
          <a:prstGeom prst="rect">
            <a:avLst/>
          </a:prstGeom>
          <a:solidFill>
            <a:srgbClr val="404040"/>
          </a:solidFill>
        </p:spPr>
        <p:txBody>
          <a:bodyPr vert="horz" wrap="square" lIns="0" tIns="342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main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idea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95139" y="1848738"/>
            <a:ext cx="3887470" cy="570865"/>
          </a:xfrm>
          <a:prstGeom prst="rect">
            <a:avLst/>
          </a:prstGeom>
          <a:solidFill>
            <a:srgbClr val="404040"/>
          </a:solidFill>
        </p:spPr>
        <p:txBody>
          <a:bodyPr vert="horz" wrap="square" lIns="0" tIns="3429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70"/>
              </a:spcBef>
            </a:pP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Why?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95139" y="2607716"/>
            <a:ext cx="3887470" cy="3732529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38100" rIns="0" bIns="0" rtlCol="0">
            <a:spAutoFit/>
          </a:bodyPr>
          <a:lstStyle/>
          <a:p>
            <a:pPr marL="434975" marR="361315" indent="-342900">
              <a:lnSpc>
                <a:spcPct val="100000"/>
              </a:lnSpc>
              <a:spcBef>
                <a:spcPts val="300"/>
              </a:spcBef>
              <a:buSzPct val="93750"/>
              <a:buChar char="•"/>
              <a:tabLst>
                <a:tab pos="434975" algn="l"/>
              </a:tabLst>
            </a:pPr>
            <a:r>
              <a:rPr sz="2400" spc="-114" dirty="0">
                <a:latin typeface="Arial"/>
                <a:cs typeface="Arial"/>
              </a:rPr>
              <a:t>To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protect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workers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and </a:t>
            </a:r>
            <a:r>
              <a:rPr sz="2400" spc="-10" dirty="0">
                <a:latin typeface="Arial"/>
                <a:cs typeface="Arial"/>
              </a:rPr>
              <a:t>residents</a:t>
            </a:r>
            <a:endParaRPr sz="2400">
              <a:latin typeface="Arial"/>
              <a:cs typeface="Arial"/>
            </a:endParaRPr>
          </a:p>
          <a:p>
            <a:pPr marL="434975" marR="664210" indent="-342900">
              <a:lnSpc>
                <a:spcPct val="100000"/>
              </a:lnSpc>
              <a:spcBef>
                <a:spcPts val="580"/>
              </a:spcBef>
              <a:buSzPct val="93750"/>
              <a:buChar char="•"/>
              <a:tabLst>
                <a:tab pos="434975" algn="l"/>
              </a:tabLst>
            </a:pPr>
            <a:r>
              <a:rPr sz="2400" spc="-114" dirty="0">
                <a:latin typeface="Arial"/>
                <a:cs typeface="Arial"/>
              </a:rPr>
              <a:t>To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prevent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dust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from </a:t>
            </a:r>
            <a:r>
              <a:rPr sz="2400" dirty="0">
                <a:latin typeface="Arial"/>
                <a:cs typeface="Arial"/>
              </a:rPr>
              <a:t>spreading to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of </a:t>
            </a:r>
            <a:r>
              <a:rPr sz="2400" spc="-10" dirty="0">
                <a:latin typeface="Arial"/>
                <a:cs typeface="Arial"/>
              </a:rPr>
              <a:t>house</a:t>
            </a:r>
            <a:endParaRPr sz="2400">
              <a:latin typeface="Arial"/>
              <a:cs typeface="Arial"/>
            </a:endParaRPr>
          </a:p>
          <a:p>
            <a:pPr marL="434975" indent="-342900">
              <a:lnSpc>
                <a:spcPct val="100000"/>
              </a:lnSpc>
              <a:spcBef>
                <a:spcPts val="580"/>
              </a:spcBef>
              <a:buSzPct val="93750"/>
              <a:buChar char="•"/>
              <a:tabLst>
                <a:tab pos="434975" algn="l"/>
              </a:tabLst>
            </a:pPr>
            <a:r>
              <a:rPr sz="2400" spc="-120" dirty="0">
                <a:latin typeface="Arial"/>
                <a:cs typeface="Arial"/>
              </a:rPr>
              <a:t>To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make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cleanup</a:t>
            </a:r>
            <a:r>
              <a:rPr sz="2400" spc="-10" dirty="0">
                <a:latin typeface="Arial"/>
                <a:cs typeface="Arial"/>
              </a:rPr>
              <a:t> easier</a:t>
            </a:r>
            <a:endParaRPr sz="2400">
              <a:latin typeface="Arial"/>
              <a:cs typeface="Arial"/>
            </a:endParaRPr>
          </a:p>
          <a:p>
            <a:pPr marL="43497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at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job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22265" y="2687573"/>
            <a:ext cx="3759200" cy="3595370"/>
            <a:chOff x="4922265" y="2687573"/>
            <a:chExt cx="3759200" cy="3595370"/>
          </a:xfrm>
        </p:grpSpPr>
        <p:sp>
          <p:nvSpPr>
            <p:cNvPr id="3" name="object 3"/>
            <p:cNvSpPr/>
            <p:nvPr/>
          </p:nvSpPr>
          <p:spPr>
            <a:xfrm>
              <a:off x="4922265" y="2697098"/>
              <a:ext cx="3759200" cy="3585845"/>
            </a:xfrm>
            <a:custGeom>
              <a:avLst/>
              <a:gdLst/>
              <a:ahLst/>
              <a:cxnLst/>
              <a:rect l="l" t="t" r="r" b="b"/>
              <a:pathLst>
                <a:path w="3759200" h="3585845">
                  <a:moveTo>
                    <a:pt x="3759072" y="0"/>
                  </a:moveTo>
                  <a:lnTo>
                    <a:pt x="0" y="0"/>
                  </a:lnTo>
                  <a:lnTo>
                    <a:pt x="0" y="3585337"/>
                  </a:lnTo>
                  <a:lnTo>
                    <a:pt x="3759072" y="3585337"/>
                  </a:lnTo>
                  <a:lnTo>
                    <a:pt x="3759072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75346" y="4285259"/>
              <a:ext cx="1188720" cy="19685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22265" y="2687573"/>
              <a:ext cx="1723643" cy="255714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93560" y="4325238"/>
              <a:ext cx="1097280" cy="15214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86905" y="2687573"/>
              <a:ext cx="2194432" cy="162763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193798" y="337768"/>
            <a:ext cx="54876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Set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up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safely: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Contain</a:t>
            </a:r>
            <a:r>
              <a:rPr sz="3600" spc="-14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(isolate)</a:t>
            </a:r>
            <a:r>
              <a:rPr sz="3600" spc="-14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work</a:t>
            </a:r>
            <a:r>
              <a:rPr sz="3600" spc="-140" dirty="0">
                <a:latin typeface="Arial"/>
                <a:cs typeface="Arial"/>
              </a:rPr>
              <a:t> </a:t>
            </a:r>
            <a:r>
              <a:rPr sz="3600" spc="-20" dirty="0">
                <a:latin typeface="Arial"/>
                <a:cs typeface="Arial"/>
              </a:rPr>
              <a:t>area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4616" y="2640075"/>
            <a:ext cx="4180204" cy="383095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438784" indent="-426084">
              <a:lnSpc>
                <a:spcPct val="100000"/>
              </a:lnSpc>
              <a:spcBef>
                <a:spcPts val="675"/>
              </a:spcBef>
              <a:buSzPct val="93750"/>
              <a:buFont typeface="Wingdings"/>
              <a:buChar char=""/>
              <a:tabLst>
                <a:tab pos="438784" algn="l"/>
              </a:tabLst>
            </a:pPr>
            <a:r>
              <a:rPr sz="2400" spc="-10" dirty="0">
                <a:latin typeface="Arial"/>
                <a:cs typeface="Arial"/>
              </a:rPr>
              <a:t>Signs</a:t>
            </a:r>
            <a:endParaRPr sz="2400">
              <a:latin typeface="Arial"/>
              <a:cs typeface="Arial"/>
            </a:endParaRPr>
          </a:p>
          <a:p>
            <a:pPr marL="355600" marR="920115" indent="-342900">
              <a:lnSpc>
                <a:spcPct val="100000"/>
              </a:lnSpc>
              <a:spcBef>
                <a:spcPts val="580"/>
              </a:spcBef>
              <a:buFont typeface="Wingdings"/>
              <a:buChar char=""/>
              <a:tabLst>
                <a:tab pos="355600" algn="l"/>
                <a:tab pos="438784" algn="l"/>
              </a:tabLst>
            </a:pPr>
            <a:r>
              <a:rPr sz="225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Arial"/>
                <a:cs typeface="Arial"/>
              </a:rPr>
              <a:t>Barrier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tape,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rope,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or </a:t>
            </a:r>
            <a:r>
              <a:rPr sz="2400" spc="-10" dirty="0">
                <a:latin typeface="Arial"/>
                <a:cs typeface="Arial"/>
              </a:rPr>
              <a:t>fencing</a:t>
            </a:r>
            <a:endParaRPr sz="2400">
              <a:latin typeface="Arial"/>
              <a:cs typeface="Arial"/>
            </a:endParaRPr>
          </a:p>
          <a:p>
            <a:pPr marL="438784" indent="-426084">
              <a:lnSpc>
                <a:spcPct val="100000"/>
              </a:lnSpc>
              <a:spcBef>
                <a:spcPts val="575"/>
              </a:spcBef>
              <a:buSzPct val="93750"/>
              <a:buFont typeface="Wingdings"/>
              <a:buChar char=""/>
              <a:tabLst>
                <a:tab pos="438784" algn="l"/>
              </a:tabLst>
            </a:pPr>
            <a:r>
              <a:rPr sz="2400" spc="-10" dirty="0">
                <a:latin typeface="Arial"/>
                <a:cs typeface="Arial"/>
              </a:rPr>
              <a:t>Cones</a:t>
            </a:r>
            <a:endParaRPr sz="2400">
              <a:latin typeface="Arial"/>
              <a:cs typeface="Arial"/>
            </a:endParaRPr>
          </a:p>
          <a:p>
            <a:pPr marL="438784" indent="-426084">
              <a:lnSpc>
                <a:spcPct val="100000"/>
              </a:lnSpc>
              <a:spcBef>
                <a:spcPts val="580"/>
              </a:spcBef>
              <a:buSzPct val="93750"/>
              <a:buFont typeface="Wingdings"/>
              <a:buChar char=""/>
              <a:tabLst>
                <a:tab pos="438784" algn="l"/>
              </a:tabLst>
            </a:pPr>
            <a:r>
              <a:rPr sz="2400" spc="-10" dirty="0">
                <a:latin typeface="Arial"/>
                <a:cs typeface="Arial"/>
              </a:rPr>
              <a:t>Heavy-</a:t>
            </a:r>
            <a:r>
              <a:rPr sz="2400" dirty="0">
                <a:latin typeface="Arial"/>
                <a:cs typeface="Arial"/>
              </a:rPr>
              <a:t>duty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plastic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sheeting</a:t>
            </a:r>
            <a:endParaRPr sz="2400">
              <a:latin typeface="Arial"/>
              <a:cs typeface="Arial"/>
            </a:endParaRPr>
          </a:p>
          <a:p>
            <a:pPr marL="355600" marR="177165" indent="-342900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355600" algn="l"/>
                <a:tab pos="438784" algn="l"/>
              </a:tabLst>
            </a:pPr>
            <a:r>
              <a:rPr sz="225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Arial"/>
                <a:cs typeface="Arial"/>
              </a:rPr>
              <a:t>Masking,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duct,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10" dirty="0">
                <a:latin typeface="Arial"/>
                <a:cs typeface="Arial"/>
              </a:rPr>
              <a:t> painter’s </a:t>
            </a:r>
            <a:r>
              <a:rPr sz="2400" spc="-20" dirty="0">
                <a:latin typeface="Arial"/>
                <a:cs typeface="Arial"/>
              </a:rPr>
              <a:t>tape</a:t>
            </a:r>
            <a:endParaRPr sz="2400">
              <a:latin typeface="Arial"/>
              <a:cs typeface="Arial"/>
            </a:endParaRPr>
          </a:p>
          <a:p>
            <a:pPr marL="438784" indent="-426084">
              <a:lnSpc>
                <a:spcPct val="100000"/>
              </a:lnSpc>
              <a:spcBef>
                <a:spcPts val="575"/>
              </a:spcBef>
              <a:buSzPct val="93750"/>
              <a:buFont typeface="Wingdings"/>
              <a:buChar char=""/>
              <a:tabLst>
                <a:tab pos="438784" algn="l"/>
              </a:tabLst>
            </a:pPr>
            <a:r>
              <a:rPr sz="2400" spc="-10" dirty="0">
                <a:latin typeface="Arial"/>
                <a:cs typeface="Arial"/>
              </a:rPr>
              <a:t>Stapler</a:t>
            </a:r>
            <a:endParaRPr sz="2400">
              <a:latin typeface="Arial"/>
              <a:cs typeface="Arial"/>
            </a:endParaRPr>
          </a:p>
          <a:p>
            <a:pPr marL="438784" indent="-426084">
              <a:lnSpc>
                <a:spcPct val="100000"/>
              </a:lnSpc>
              <a:spcBef>
                <a:spcPts val="580"/>
              </a:spcBef>
              <a:buSzPct val="93750"/>
              <a:buFont typeface="Wingdings"/>
              <a:buChar char=""/>
              <a:tabLst>
                <a:tab pos="438784" algn="l"/>
              </a:tabLst>
            </a:pPr>
            <a:r>
              <a:rPr sz="2400" dirty="0">
                <a:latin typeface="Arial"/>
                <a:cs typeface="Arial"/>
              </a:rPr>
              <a:t>Utility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knife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scissors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828800" cy="1616710"/>
          </a:xfrm>
          <a:custGeom>
            <a:avLst/>
            <a:gdLst/>
            <a:ahLst/>
            <a:cxnLst/>
            <a:rect l="l" t="t" r="r" b="b"/>
            <a:pathLst>
              <a:path w="1828800" h="1616710">
                <a:moveTo>
                  <a:pt x="1828800" y="0"/>
                </a:moveTo>
                <a:lnTo>
                  <a:pt x="0" y="0"/>
                </a:lnTo>
                <a:lnTo>
                  <a:pt x="0" y="1616710"/>
                </a:lnTo>
                <a:lnTo>
                  <a:pt x="1828800" y="1616710"/>
                </a:lnTo>
                <a:lnTo>
                  <a:pt x="182880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080" marR="5080" indent="-37401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Step </a:t>
            </a:r>
            <a:r>
              <a:rPr spc="-50" dirty="0"/>
              <a:t>2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12" name="object 12"/>
          <p:cNvSpPr txBox="1"/>
          <p:nvPr/>
        </p:nvSpPr>
        <p:spPr>
          <a:xfrm>
            <a:off x="372719" y="1848738"/>
            <a:ext cx="8309609" cy="570865"/>
          </a:xfrm>
          <a:prstGeom prst="rect">
            <a:avLst/>
          </a:prstGeom>
          <a:solidFill>
            <a:srgbClr val="404040"/>
          </a:solidFill>
        </p:spPr>
        <p:txBody>
          <a:bodyPr vert="horz" wrap="square" lIns="0" tIns="342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Supplies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tools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you’ll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125" y="5994323"/>
            <a:ext cx="8317230" cy="778418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393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  <a:tabLst>
                <a:tab pos="1056005" algn="l"/>
              </a:tabLst>
            </a:pPr>
            <a:r>
              <a:rPr sz="2400" spc="-10" dirty="0">
                <a:latin typeface="Arial"/>
                <a:cs typeface="Arial"/>
              </a:rPr>
              <a:t>Note:</a:t>
            </a:r>
            <a:r>
              <a:rPr sz="2400" dirty="0">
                <a:latin typeface="Arial"/>
                <a:cs typeface="Arial"/>
              </a:rPr>
              <a:t>	A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Certified Renovator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must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on-</a:t>
            </a:r>
            <a:r>
              <a:rPr sz="2400" dirty="0">
                <a:latin typeface="Arial"/>
                <a:cs typeface="Arial"/>
              </a:rPr>
              <a:t>site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while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work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is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being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up.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93798" y="337768"/>
            <a:ext cx="52336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Set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up </a:t>
            </a:r>
            <a:r>
              <a:rPr sz="3600" spc="-10" dirty="0">
                <a:latin typeface="Arial"/>
                <a:cs typeface="Arial"/>
              </a:rPr>
              <a:t>safely: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Keep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people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and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pets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spc="-25" dirty="0">
                <a:latin typeface="Arial"/>
                <a:cs typeface="Arial"/>
              </a:rPr>
              <a:t>out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828800" cy="1616710"/>
          </a:xfrm>
          <a:custGeom>
            <a:avLst/>
            <a:gdLst/>
            <a:ahLst/>
            <a:cxnLst/>
            <a:rect l="l" t="t" r="r" b="b"/>
            <a:pathLst>
              <a:path w="1828800" h="1616710">
                <a:moveTo>
                  <a:pt x="1828800" y="0"/>
                </a:moveTo>
                <a:lnTo>
                  <a:pt x="0" y="0"/>
                </a:lnTo>
                <a:lnTo>
                  <a:pt x="0" y="1616710"/>
                </a:lnTo>
                <a:lnTo>
                  <a:pt x="1828800" y="1616710"/>
                </a:lnTo>
                <a:lnTo>
                  <a:pt x="182880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080" marR="5080" indent="-37401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Step </a:t>
            </a:r>
            <a:r>
              <a:rPr spc="-50" dirty="0"/>
              <a:t>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4677" y="1877313"/>
            <a:ext cx="8287384" cy="570865"/>
          </a:xfrm>
          <a:prstGeom prst="rect">
            <a:avLst/>
          </a:prstGeom>
          <a:solidFill>
            <a:srgbClr val="404040"/>
          </a:solidFill>
        </p:spPr>
        <p:txBody>
          <a:bodyPr vert="horz" wrap="square" lIns="0" tIns="342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</a:pP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1251" y="2647568"/>
            <a:ext cx="2995549" cy="207708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36270" y="2513837"/>
            <a:ext cx="7062470" cy="3234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220" marR="2034539" indent="-342900">
              <a:lnSpc>
                <a:spcPct val="100000"/>
              </a:lnSpc>
              <a:spcBef>
                <a:spcPts val="100"/>
              </a:spcBef>
              <a:buSzPct val="93750"/>
              <a:buChar char="•"/>
              <a:tabLst>
                <a:tab pos="363220" algn="l"/>
              </a:tabLst>
            </a:pPr>
            <a:r>
              <a:rPr sz="2400" dirty="0">
                <a:latin typeface="Arial"/>
                <a:cs typeface="Arial"/>
              </a:rPr>
              <a:t>Put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up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signs,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tape,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cones,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fencing,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other </a:t>
            </a:r>
            <a:r>
              <a:rPr sz="2400" spc="-10" dirty="0">
                <a:latin typeface="Arial"/>
                <a:cs typeface="Arial"/>
              </a:rPr>
              <a:t>barriers</a:t>
            </a:r>
            <a:endParaRPr sz="2400">
              <a:latin typeface="Arial"/>
              <a:cs typeface="Arial"/>
            </a:endParaRPr>
          </a:p>
          <a:p>
            <a:pPr marL="362585" indent="-342265">
              <a:lnSpc>
                <a:spcPct val="100000"/>
              </a:lnSpc>
              <a:spcBef>
                <a:spcPts val="575"/>
              </a:spcBef>
              <a:buSzPct val="93750"/>
              <a:buChar char="•"/>
              <a:tabLst>
                <a:tab pos="362585" algn="l"/>
              </a:tabLst>
            </a:pPr>
            <a:r>
              <a:rPr sz="2400" dirty="0">
                <a:latin typeface="Arial"/>
                <a:cs typeface="Arial"/>
              </a:rPr>
              <a:t>Use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signs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residents’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own</a:t>
            </a:r>
            <a:endParaRPr sz="2400">
              <a:latin typeface="Arial"/>
              <a:cs typeface="Arial"/>
            </a:endParaRPr>
          </a:p>
          <a:p>
            <a:pPr marL="363220">
              <a:lnSpc>
                <a:spcPct val="100000"/>
              </a:lnSpc>
            </a:pPr>
            <a:r>
              <a:rPr sz="2400" spc="-10" dirty="0">
                <a:latin typeface="Arial"/>
                <a:cs typeface="Arial"/>
              </a:rPr>
              <a:t>language</a:t>
            </a:r>
            <a:endParaRPr sz="2400">
              <a:latin typeface="Arial"/>
              <a:cs typeface="Arial"/>
            </a:endParaRPr>
          </a:p>
          <a:p>
            <a:pPr marL="363220" marR="2576830" indent="-342900">
              <a:lnSpc>
                <a:spcPct val="100000"/>
              </a:lnSpc>
              <a:spcBef>
                <a:spcPts val="580"/>
              </a:spcBef>
              <a:buSzPct val="93750"/>
              <a:buChar char="•"/>
              <a:tabLst>
                <a:tab pos="363220" algn="l"/>
              </a:tabLst>
            </a:pPr>
            <a:r>
              <a:rPr sz="2400" dirty="0">
                <a:latin typeface="Arial"/>
                <a:cs typeface="Arial"/>
              </a:rPr>
              <a:t>Ask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owners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keep pets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away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work </a:t>
            </a:r>
            <a:r>
              <a:rPr sz="2400" spc="-20" dirty="0">
                <a:latin typeface="Arial"/>
                <a:cs typeface="Arial"/>
              </a:rPr>
              <a:t>area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070"/>
              </a:spcBef>
              <a:buSzPct val="93750"/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Explain that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keeping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out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work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protects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everyone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lead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poisoning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3798" y="272033"/>
            <a:ext cx="48291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Set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up safely </a:t>
            </a:r>
            <a:r>
              <a:rPr sz="3600" spc="-10" dirty="0">
                <a:latin typeface="Arial"/>
                <a:cs typeface="Arial"/>
              </a:rPr>
              <a:t>indoors: </a:t>
            </a:r>
            <a:r>
              <a:rPr sz="3600" dirty="0">
                <a:latin typeface="Arial"/>
                <a:cs typeface="Arial"/>
              </a:rPr>
              <a:t>Keep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dust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and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debris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spc="-25" dirty="0">
                <a:latin typeface="Arial"/>
                <a:cs typeface="Arial"/>
              </a:rPr>
              <a:t>in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" cy="1616710"/>
          </a:xfrm>
          <a:custGeom>
            <a:avLst/>
            <a:gdLst/>
            <a:ahLst/>
            <a:cxnLst/>
            <a:rect l="l" t="t" r="r" b="b"/>
            <a:pathLst>
              <a:path w="1828800" h="1616710">
                <a:moveTo>
                  <a:pt x="1828800" y="0"/>
                </a:moveTo>
                <a:lnTo>
                  <a:pt x="0" y="0"/>
                </a:lnTo>
                <a:lnTo>
                  <a:pt x="0" y="1616710"/>
                </a:lnTo>
                <a:lnTo>
                  <a:pt x="1828800" y="1616710"/>
                </a:lnTo>
                <a:lnTo>
                  <a:pt x="182880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080" marR="5080" indent="-37401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Step </a:t>
            </a:r>
            <a:r>
              <a:rPr spc="-50" dirty="0"/>
              <a:t>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4616" y="2473832"/>
            <a:ext cx="4130040" cy="192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SzPct val="93750"/>
              <a:buChar char="•"/>
              <a:tabLst>
                <a:tab pos="355600" algn="l"/>
              </a:tabLst>
            </a:pPr>
            <a:r>
              <a:rPr sz="2400" spc="-45" dirty="0">
                <a:latin typeface="Arial"/>
                <a:cs typeface="Arial"/>
              </a:rPr>
              <a:t>Take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all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moveable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items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out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work </a:t>
            </a:r>
            <a:r>
              <a:rPr sz="2400" spc="-20" dirty="0">
                <a:latin typeface="Arial"/>
                <a:cs typeface="Arial"/>
              </a:rPr>
              <a:t>area</a:t>
            </a:r>
            <a:endParaRPr sz="2400">
              <a:latin typeface="Arial"/>
              <a:cs typeface="Arial"/>
            </a:endParaRPr>
          </a:p>
          <a:p>
            <a:pPr marL="355600" marR="38735" indent="-342900">
              <a:lnSpc>
                <a:spcPct val="100000"/>
              </a:lnSpc>
              <a:spcBef>
                <a:spcPts val="575"/>
              </a:spcBef>
              <a:buSzPct val="93750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Cover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items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cannot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be </a:t>
            </a:r>
            <a:r>
              <a:rPr sz="2400" dirty="0">
                <a:latin typeface="Arial"/>
                <a:cs typeface="Arial"/>
              </a:rPr>
              <a:t>moved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heavy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plastic </a:t>
            </a:r>
            <a:r>
              <a:rPr sz="2400" dirty="0">
                <a:latin typeface="Arial"/>
                <a:cs typeface="Arial"/>
              </a:rPr>
              <a:t>sheeting,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tape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securely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5762" y="1848738"/>
            <a:ext cx="8301355" cy="570865"/>
          </a:xfrm>
          <a:prstGeom prst="rect">
            <a:avLst/>
          </a:prstGeom>
          <a:solidFill>
            <a:srgbClr val="404040"/>
          </a:solidFill>
        </p:spPr>
        <p:txBody>
          <a:bodyPr vert="horz" wrap="square" lIns="0" tIns="342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Protect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furniture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belongings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98779" y="4664963"/>
            <a:ext cx="2746375" cy="2215515"/>
            <a:chOff x="798779" y="4664963"/>
            <a:chExt cx="2746375" cy="221551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04" y="4674615"/>
              <a:ext cx="2726816" cy="219583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03541" y="4669726"/>
              <a:ext cx="2736850" cy="2205990"/>
            </a:xfrm>
            <a:custGeom>
              <a:avLst/>
              <a:gdLst/>
              <a:ahLst/>
              <a:cxnLst/>
              <a:rect l="l" t="t" r="r" b="b"/>
              <a:pathLst>
                <a:path w="2736850" h="2205990">
                  <a:moveTo>
                    <a:pt x="0" y="2205481"/>
                  </a:moveTo>
                  <a:lnTo>
                    <a:pt x="2736341" y="2205481"/>
                  </a:lnTo>
                  <a:lnTo>
                    <a:pt x="2736341" y="0"/>
                  </a:lnTo>
                  <a:lnTo>
                    <a:pt x="0" y="0"/>
                  </a:lnTo>
                  <a:lnTo>
                    <a:pt x="0" y="220548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637847" y="4515484"/>
            <a:ext cx="1709420" cy="2364740"/>
            <a:chOff x="5637847" y="4515484"/>
            <a:chExt cx="1709420" cy="236474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47308" y="4525009"/>
              <a:ext cx="1689862" cy="234543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642609" y="4520247"/>
              <a:ext cx="1699895" cy="2355215"/>
            </a:xfrm>
            <a:custGeom>
              <a:avLst/>
              <a:gdLst/>
              <a:ahLst/>
              <a:cxnLst/>
              <a:rect l="l" t="t" r="r" b="b"/>
              <a:pathLst>
                <a:path w="1699895" h="2355215">
                  <a:moveTo>
                    <a:pt x="0" y="2354961"/>
                  </a:moveTo>
                  <a:lnTo>
                    <a:pt x="1699387" y="2354961"/>
                  </a:lnTo>
                  <a:lnTo>
                    <a:pt x="1699387" y="0"/>
                  </a:lnTo>
                  <a:lnTo>
                    <a:pt x="0" y="0"/>
                  </a:lnTo>
                  <a:lnTo>
                    <a:pt x="0" y="235496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227701" y="2473832"/>
            <a:ext cx="3367404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SzPct val="93750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Cover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floors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with </a:t>
            </a:r>
            <a:r>
              <a:rPr sz="2400" dirty="0">
                <a:latin typeface="Arial"/>
                <a:cs typeface="Arial"/>
              </a:rPr>
              <a:t>heavy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plastic</a:t>
            </a:r>
            <a:r>
              <a:rPr sz="2400" spc="-10" dirty="0">
                <a:latin typeface="Arial"/>
                <a:cs typeface="Arial"/>
              </a:rPr>
              <a:t> sheeting </a:t>
            </a:r>
            <a:r>
              <a:rPr sz="2400" dirty="0">
                <a:latin typeface="Arial"/>
                <a:cs typeface="Arial"/>
              </a:rPr>
              <a:t>at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least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6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feet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 </a:t>
            </a:r>
            <a:r>
              <a:rPr sz="2400" spc="-25" dirty="0">
                <a:latin typeface="Arial"/>
                <a:cs typeface="Arial"/>
              </a:rPr>
              <a:t>all </a:t>
            </a:r>
            <a:r>
              <a:rPr sz="2400" dirty="0">
                <a:latin typeface="Arial"/>
                <a:cs typeface="Arial"/>
              </a:rPr>
              <a:t>directions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work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will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done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616" y="509396"/>
            <a:ext cx="6022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Who</a:t>
            </a:r>
            <a:r>
              <a:rPr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should</a:t>
            </a:r>
            <a:r>
              <a:rPr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take</a:t>
            </a:r>
            <a:r>
              <a:rPr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this</a:t>
            </a:r>
            <a:r>
              <a:rPr spc="-10" dirty="0">
                <a:solidFill>
                  <a:srgbClr val="000000"/>
                </a:solidFill>
                <a:latin typeface="Arial"/>
                <a:cs typeface="Arial"/>
              </a:rPr>
              <a:t> course?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4616" y="2200719"/>
            <a:ext cx="3563620" cy="23672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608455">
              <a:lnSpc>
                <a:spcPct val="100000"/>
              </a:lnSpc>
              <a:spcBef>
                <a:spcPts val="675"/>
              </a:spcBef>
            </a:pPr>
            <a:r>
              <a:rPr sz="2400" spc="-25" dirty="0">
                <a:latin typeface="Arial"/>
                <a:cs typeface="Arial"/>
              </a:rPr>
              <a:t>(1)</a:t>
            </a:r>
            <a:endParaRPr sz="2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Arial"/>
                <a:cs typeface="Arial"/>
              </a:rPr>
              <a:t>Work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 </a:t>
            </a:r>
            <a:r>
              <a:rPr sz="2400" spc="-10" dirty="0">
                <a:latin typeface="Arial"/>
                <a:cs typeface="Arial"/>
              </a:rPr>
              <a:t>renovation, </a:t>
            </a:r>
            <a:r>
              <a:rPr sz="2400" dirty="0">
                <a:latin typeface="Arial"/>
                <a:cs typeface="Arial"/>
              </a:rPr>
              <a:t>repair,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painting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jobs</a:t>
            </a:r>
            <a:r>
              <a:rPr sz="2400" spc="6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homes,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childcare </a:t>
            </a:r>
            <a:r>
              <a:rPr sz="2400" dirty="0">
                <a:latin typeface="Arial"/>
                <a:cs typeface="Arial"/>
              </a:rPr>
              <a:t>facilities</a:t>
            </a:r>
            <a:r>
              <a:rPr lang="en-US" sz="2400" dirty="0">
                <a:latin typeface="Arial"/>
                <a:cs typeface="Arial"/>
              </a:rPr>
              <a:t>,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and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spc="-20" dirty="0">
                <a:latin typeface="Arial"/>
                <a:cs typeface="Arial"/>
              </a:rPr>
              <a:t>some </a:t>
            </a:r>
            <a:r>
              <a:rPr lang="en-US" sz="2400" dirty="0">
                <a:latin typeface="Arial"/>
                <a:cs typeface="Arial"/>
              </a:rPr>
              <a:t>schools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990000"/>
                </a:solidFill>
                <a:latin typeface="Arial"/>
                <a:cs typeface="Arial"/>
              </a:rPr>
              <a:t>built</a:t>
            </a:r>
            <a:r>
              <a:rPr lang="en-US" sz="2400" b="1" spc="-3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990000"/>
                </a:solidFill>
                <a:latin typeface="Arial"/>
                <a:cs typeface="Arial"/>
              </a:rPr>
              <a:t>before</a:t>
            </a:r>
            <a:r>
              <a:rPr lang="en-US" sz="2400" b="1" spc="-1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lang="en-US" sz="2400" b="1" spc="-20" dirty="0">
                <a:solidFill>
                  <a:srgbClr val="990000"/>
                </a:solidFill>
                <a:latin typeface="Arial"/>
                <a:cs typeface="Arial"/>
              </a:rPr>
              <a:t>1978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66028" y="2200719"/>
            <a:ext cx="2716530" cy="2456442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330960">
              <a:lnSpc>
                <a:spcPct val="100000"/>
              </a:lnSpc>
              <a:spcBef>
                <a:spcPts val="675"/>
              </a:spcBef>
            </a:pPr>
            <a:r>
              <a:rPr sz="2400" spc="-25" dirty="0">
                <a:latin typeface="Arial"/>
                <a:cs typeface="Arial"/>
              </a:rPr>
              <a:t>(2)</a:t>
            </a:r>
            <a:endParaRPr sz="2400" dirty="0">
              <a:latin typeface="Arial"/>
              <a:cs typeface="Arial"/>
            </a:endParaRPr>
          </a:p>
          <a:p>
            <a:pPr marL="12700" marR="610235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Arial"/>
                <a:cs typeface="Arial"/>
              </a:rPr>
              <a:t>Work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under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direction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a</a:t>
            </a:r>
            <a:endParaRPr sz="2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75"/>
              </a:spcBef>
            </a:pPr>
            <a:r>
              <a:rPr sz="2400" b="1" spc="-10" dirty="0">
                <a:solidFill>
                  <a:srgbClr val="990000"/>
                </a:solidFill>
                <a:latin typeface="Arial"/>
                <a:cs typeface="Arial"/>
              </a:rPr>
              <a:t>Lead-</a:t>
            </a:r>
            <a:r>
              <a:rPr sz="2400" b="1" spc="-20" dirty="0">
                <a:solidFill>
                  <a:srgbClr val="990000"/>
                </a:solidFill>
                <a:latin typeface="Arial"/>
                <a:cs typeface="Arial"/>
              </a:rPr>
              <a:t>safe </a:t>
            </a:r>
            <a:r>
              <a:rPr lang="en-US" sz="2400" b="1" spc="-20" dirty="0">
                <a:solidFill>
                  <a:srgbClr val="990000"/>
                </a:solidFill>
                <a:latin typeface="Arial"/>
                <a:cs typeface="Arial"/>
              </a:rPr>
              <a:t>Certified Renovator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88916" y="2273883"/>
            <a:ext cx="5664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25" dirty="0">
                <a:solidFill>
                  <a:srgbClr val="990000"/>
                </a:solidFill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5851" y="1474088"/>
            <a:ext cx="8293734" cy="570865"/>
          </a:xfrm>
          <a:prstGeom prst="rect">
            <a:avLst/>
          </a:prstGeom>
          <a:solidFill>
            <a:srgbClr val="404040"/>
          </a:solidFill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Take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course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950" y="4865731"/>
            <a:ext cx="3125851" cy="2172716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3798" y="272033"/>
            <a:ext cx="48291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Set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up safely </a:t>
            </a:r>
            <a:r>
              <a:rPr sz="3600" spc="-10" dirty="0">
                <a:latin typeface="Arial"/>
                <a:cs typeface="Arial"/>
              </a:rPr>
              <a:t>indoors: </a:t>
            </a:r>
            <a:r>
              <a:rPr sz="3600" dirty="0">
                <a:latin typeface="Arial"/>
                <a:cs typeface="Arial"/>
              </a:rPr>
              <a:t>Keep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dust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and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debris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spc="-25" dirty="0">
                <a:latin typeface="Arial"/>
                <a:cs typeface="Arial"/>
              </a:rPr>
              <a:t>in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38729" y="2680144"/>
            <a:ext cx="5856605" cy="17818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dirty="0">
                <a:latin typeface="Arial"/>
                <a:cs typeface="Arial"/>
              </a:rPr>
              <a:t>Close,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cover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plastic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sheeting,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seal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SzPct val="93750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All</a:t>
            </a:r>
            <a:r>
              <a:rPr sz="2400" spc="-10" dirty="0">
                <a:latin typeface="Arial"/>
                <a:cs typeface="Arial"/>
              </a:rPr>
              <a:t> windows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SzPct val="93750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All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doors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(except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entry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work </a:t>
            </a:r>
            <a:r>
              <a:rPr sz="2400" spc="-10" dirty="0">
                <a:latin typeface="Arial"/>
                <a:cs typeface="Arial"/>
              </a:rPr>
              <a:t>area)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SzPct val="93750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All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air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vents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88171" y="6772147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000099"/>
                </a:solidFill>
                <a:latin typeface="Arial"/>
                <a:cs typeface="Arial"/>
              </a:rPr>
              <a:t>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828800" cy="1616710"/>
          </a:xfrm>
          <a:custGeom>
            <a:avLst/>
            <a:gdLst/>
            <a:ahLst/>
            <a:cxnLst/>
            <a:rect l="l" t="t" r="r" b="b"/>
            <a:pathLst>
              <a:path w="1828800" h="1616710">
                <a:moveTo>
                  <a:pt x="1828800" y="0"/>
                </a:moveTo>
                <a:lnTo>
                  <a:pt x="0" y="0"/>
                </a:lnTo>
                <a:lnTo>
                  <a:pt x="0" y="1616710"/>
                </a:lnTo>
                <a:lnTo>
                  <a:pt x="1828800" y="1616710"/>
                </a:lnTo>
                <a:lnTo>
                  <a:pt x="182880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080" marR="5080" indent="-37401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Step </a:t>
            </a:r>
            <a:r>
              <a:rPr spc="-50" dirty="0"/>
              <a:t>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5762" y="1868804"/>
            <a:ext cx="8296275" cy="570865"/>
          </a:xfrm>
          <a:prstGeom prst="rect">
            <a:avLst/>
          </a:prstGeom>
          <a:solidFill>
            <a:srgbClr val="404040"/>
          </a:solidFill>
        </p:spPr>
        <p:txBody>
          <a:bodyPr vert="horz" wrap="square" lIns="0" tIns="342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Seal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off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area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851" y="2727451"/>
            <a:ext cx="1920239" cy="265315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99832" y="4445113"/>
            <a:ext cx="1496949" cy="233184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111116" y="5380672"/>
            <a:ext cx="3188970" cy="1409700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39369" rIns="0" bIns="0" rtlCol="0">
            <a:spAutoFit/>
          </a:bodyPr>
          <a:lstStyle/>
          <a:p>
            <a:pPr marL="92075" marR="453390" algn="just">
              <a:lnSpc>
                <a:spcPct val="100000"/>
              </a:lnSpc>
              <a:spcBef>
                <a:spcPts val="309"/>
              </a:spcBef>
            </a:pPr>
            <a:r>
              <a:rPr sz="2400" dirty="0">
                <a:latin typeface="Arial"/>
                <a:cs typeface="Arial"/>
              </a:rPr>
              <a:t>If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necessary,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create </a:t>
            </a:r>
            <a:r>
              <a:rPr sz="2400" dirty="0">
                <a:latin typeface="Arial"/>
                <a:cs typeface="Arial"/>
              </a:rPr>
              <a:t>airlock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enter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leave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work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area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8171" y="6772147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000099"/>
                </a:solidFill>
                <a:latin typeface="Arial"/>
                <a:cs typeface="Arial"/>
              </a:rPr>
              <a:t>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93798" y="492074"/>
            <a:ext cx="42970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Set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up safely </a:t>
            </a:r>
            <a:r>
              <a:rPr sz="3600" spc="-10" dirty="0">
                <a:latin typeface="Arial"/>
                <a:cs typeface="Arial"/>
              </a:rPr>
              <a:t>indoors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828800" cy="1616710"/>
          </a:xfrm>
          <a:custGeom>
            <a:avLst/>
            <a:gdLst/>
            <a:ahLst/>
            <a:cxnLst/>
            <a:rect l="l" t="t" r="r" b="b"/>
            <a:pathLst>
              <a:path w="1828800" h="1616710">
                <a:moveTo>
                  <a:pt x="1828800" y="0"/>
                </a:moveTo>
                <a:lnTo>
                  <a:pt x="0" y="0"/>
                </a:lnTo>
                <a:lnTo>
                  <a:pt x="0" y="1616710"/>
                </a:lnTo>
                <a:lnTo>
                  <a:pt x="1828800" y="1616710"/>
                </a:lnTo>
                <a:lnTo>
                  <a:pt x="182880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080" marR="5080" indent="-37401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Step </a:t>
            </a:r>
            <a:r>
              <a:rPr spc="-50" dirty="0"/>
              <a:t>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3890" y="1909013"/>
            <a:ext cx="396176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Put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all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tools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supplies </a:t>
            </a:r>
            <a:r>
              <a:rPr sz="2800" dirty="0">
                <a:latin typeface="Arial"/>
                <a:cs typeface="Arial"/>
              </a:rPr>
              <a:t>on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plastic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sheeting </a:t>
            </a:r>
            <a:r>
              <a:rPr sz="2800" dirty="0">
                <a:latin typeface="Arial"/>
                <a:cs typeface="Arial"/>
              </a:rPr>
              <a:t>before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starting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work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4284" y="1888743"/>
            <a:ext cx="3607053" cy="323532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025" y="3656380"/>
            <a:ext cx="4142740" cy="323341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3798" y="272033"/>
            <a:ext cx="47015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Set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up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safely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outdoors: General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4616" y="2314193"/>
            <a:ext cx="4636770" cy="37830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37490" indent="-342900" algn="just">
              <a:lnSpc>
                <a:spcPct val="100000"/>
              </a:lnSpc>
              <a:spcBef>
                <a:spcPts val="100"/>
              </a:spcBef>
              <a:buSzPct val="93750"/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Cover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ground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plants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with </a:t>
            </a:r>
            <a:r>
              <a:rPr sz="2000" spc="-10" dirty="0">
                <a:latin typeface="Arial"/>
                <a:cs typeface="Arial"/>
              </a:rPr>
              <a:t>heavy-</a:t>
            </a:r>
            <a:r>
              <a:rPr sz="2000" dirty="0">
                <a:latin typeface="Arial"/>
                <a:cs typeface="Arial"/>
              </a:rPr>
              <a:t>duty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plastic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sheeting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or </a:t>
            </a:r>
            <a:r>
              <a:rPr sz="2000" spc="-10" dirty="0">
                <a:latin typeface="Arial"/>
                <a:cs typeface="Arial"/>
              </a:rPr>
              <a:t>tarps</a:t>
            </a:r>
            <a:endParaRPr sz="2000" dirty="0">
              <a:latin typeface="Arial"/>
              <a:cs typeface="Arial"/>
            </a:endParaRPr>
          </a:p>
          <a:p>
            <a:pPr marL="756285" marR="7620" lvl="1" indent="-287020">
              <a:lnSpc>
                <a:spcPct val="100000"/>
              </a:lnSpc>
              <a:spcBef>
                <a:spcPts val="575"/>
              </a:spcBef>
              <a:buChar char="•"/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Extend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sheeting/covering</a:t>
            </a:r>
            <a:r>
              <a:rPr sz="2000" spc="-25" dirty="0">
                <a:latin typeface="Arial"/>
                <a:cs typeface="Arial"/>
              </a:rPr>
              <a:t> far </a:t>
            </a:r>
            <a:r>
              <a:rPr sz="2000" dirty="0">
                <a:latin typeface="Arial"/>
                <a:cs typeface="Arial"/>
              </a:rPr>
              <a:t>enough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contain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any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dust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debris</a:t>
            </a:r>
            <a:r>
              <a:rPr lang="en-US" sz="2000" spc="-10" dirty="0">
                <a:latin typeface="Arial"/>
                <a:cs typeface="Arial"/>
              </a:rPr>
              <a:t>, minimum 10 feet in all directions</a:t>
            </a:r>
            <a:endParaRPr sz="20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80"/>
              </a:spcBef>
              <a:buChar char="•"/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Secure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sheeting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building</a:t>
            </a:r>
            <a:endParaRPr sz="20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SzPct val="93750"/>
              <a:buChar char="•"/>
              <a:tabLst>
                <a:tab pos="354965" algn="l"/>
              </a:tabLst>
            </a:pPr>
            <a:r>
              <a:rPr sz="2000" dirty="0">
                <a:latin typeface="Arial"/>
                <a:cs typeface="Arial"/>
              </a:rPr>
              <a:t>Within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20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feet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 work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area</a:t>
            </a:r>
            <a:endParaRPr sz="2000" dirty="0">
              <a:latin typeface="Arial"/>
              <a:cs typeface="Arial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575"/>
              </a:spcBef>
              <a:buChar char="•"/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Close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seal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windows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and </a:t>
            </a:r>
            <a:r>
              <a:rPr sz="2000" spc="-10" dirty="0">
                <a:latin typeface="Arial"/>
                <a:cs typeface="Arial"/>
              </a:rPr>
              <a:t>doors</a:t>
            </a:r>
            <a:endParaRPr sz="20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80"/>
              </a:spcBef>
              <a:buChar char="•"/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Move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 cover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play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areas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828800" cy="1616710"/>
          </a:xfrm>
          <a:custGeom>
            <a:avLst/>
            <a:gdLst/>
            <a:ahLst/>
            <a:cxnLst/>
            <a:rect l="l" t="t" r="r" b="b"/>
            <a:pathLst>
              <a:path w="1828800" h="1616710">
                <a:moveTo>
                  <a:pt x="1828800" y="0"/>
                </a:moveTo>
                <a:lnTo>
                  <a:pt x="0" y="0"/>
                </a:lnTo>
                <a:lnTo>
                  <a:pt x="0" y="1616710"/>
                </a:lnTo>
                <a:lnTo>
                  <a:pt x="1828800" y="1616710"/>
                </a:lnTo>
                <a:lnTo>
                  <a:pt x="182880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080" marR="5080" indent="-37401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Step </a:t>
            </a:r>
            <a:r>
              <a:rPr spc="-50" dirty="0"/>
              <a:t>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534914" y="5155818"/>
            <a:ext cx="304355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SzPct val="93750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Put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tools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supplies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on </a:t>
            </a:r>
            <a:r>
              <a:rPr sz="2400" dirty="0">
                <a:latin typeface="Arial"/>
                <a:cs typeface="Arial"/>
              </a:rPr>
              <a:t>protective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sheeting </a:t>
            </a:r>
            <a:r>
              <a:rPr sz="2400" dirty="0">
                <a:latin typeface="Arial"/>
                <a:cs typeface="Arial"/>
              </a:rPr>
              <a:t>before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starting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work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8452" y="1563496"/>
            <a:ext cx="8293734" cy="570865"/>
          </a:xfrm>
          <a:prstGeom prst="rect">
            <a:avLst/>
          </a:prstGeom>
          <a:solidFill>
            <a:srgbClr val="404040"/>
          </a:solidFill>
        </p:spPr>
        <p:txBody>
          <a:bodyPr vert="horz" wrap="square" lIns="0" tIns="342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Keep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dust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debris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home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760402" y="2702877"/>
            <a:ext cx="2853690" cy="2230120"/>
            <a:chOff x="5760402" y="2702877"/>
            <a:chExt cx="2853690" cy="223012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69864" y="2712338"/>
              <a:ext cx="2834640" cy="221106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765165" y="2707639"/>
              <a:ext cx="2844165" cy="2220595"/>
            </a:xfrm>
            <a:custGeom>
              <a:avLst/>
              <a:gdLst/>
              <a:ahLst/>
              <a:cxnLst/>
              <a:rect l="l" t="t" r="r" b="b"/>
              <a:pathLst>
                <a:path w="2844165" h="2220595">
                  <a:moveTo>
                    <a:pt x="0" y="2220594"/>
                  </a:moveTo>
                  <a:lnTo>
                    <a:pt x="2844165" y="2220594"/>
                  </a:lnTo>
                  <a:lnTo>
                    <a:pt x="2844165" y="0"/>
                  </a:lnTo>
                  <a:lnTo>
                    <a:pt x="0" y="0"/>
                  </a:lnTo>
                  <a:lnTo>
                    <a:pt x="0" y="2220594"/>
                  </a:lnTo>
                  <a:close/>
                </a:path>
              </a:pathLst>
            </a:custGeom>
            <a:ln w="9525">
              <a:solidFill>
                <a:srgbClr val="00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3798" y="272033"/>
            <a:ext cx="47015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Set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up safely </a:t>
            </a:r>
            <a:r>
              <a:rPr sz="3600" spc="-10" dirty="0">
                <a:latin typeface="Arial"/>
                <a:cs typeface="Arial"/>
              </a:rPr>
              <a:t>outdoors: </a:t>
            </a:r>
            <a:r>
              <a:rPr sz="3600" dirty="0">
                <a:latin typeface="Arial"/>
                <a:cs typeface="Arial"/>
              </a:rPr>
              <a:t>Vertical</a:t>
            </a:r>
            <a:r>
              <a:rPr sz="3600" spc="-5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containment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" cy="1616710"/>
          </a:xfrm>
          <a:custGeom>
            <a:avLst/>
            <a:gdLst/>
            <a:ahLst/>
            <a:cxnLst/>
            <a:rect l="l" t="t" r="r" b="b"/>
            <a:pathLst>
              <a:path w="1828800" h="1616710">
                <a:moveTo>
                  <a:pt x="1828800" y="0"/>
                </a:moveTo>
                <a:lnTo>
                  <a:pt x="0" y="0"/>
                </a:lnTo>
                <a:lnTo>
                  <a:pt x="0" y="1616710"/>
                </a:lnTo>
                <a:lnTo>
                  <a:pt x="1828800" y="1616710"/>
                </a:lnTo>
                <a:lnTo>
                  <a:pt x="182880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080" marR="5080" indent="-37401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Step </a:t>
            </a:r>
            <a:r>
              <a:rPr spc="-50" dirty="0"/>
              <a:t>2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566544" y="2829559"/>
            <a:ext cx="7115175" cy="3918585"/>
            <a:chOff x="1566544" y="2829559"/>
            <a:chExt cx="7115175" cy="3918585"/>
          </a:xfrm>
        </p:grpSpPr>
        <p:sp>
          <p:nvSpPr>
            <p:cNvPr id="6" name="object 6"/>
            <p:cNvSpPr/>
            <p:nvPr/>
          </p:nvSpPr>
          <p:spPr>
            <a:xfrm>
              <a:off x="1566545" y="2829559"/>
              <a:ext cx="7115175" cy="2937510"/>
            </a:xfrm>
            <a:custGeom>
              <a:avLst/>
              <a:gdLst/>
              <a:ahLst/>
              <a:cxnLst/>
              <a:rect l="l" t="t" r="r" b="b"/>
              <a:pathLst>
                <a:path w="7115175" h="2937510">
                  <a:moveTo>
                    <a:pt x="7114794" y="876173"/>
                  </a:moveTo>
                  <a:lnTo>
                    <a:pt x="4157599" y="876173"/>
                  </a:lnTo>
                  <a:lnTo>
                    <a:pt x="0" y="876173"/>
                  </a:lnTo>
                  <a:lnTo>
                    <a:pt x="0" y="2937256"/>
                  </a:lnTo>
                  <a:lnTo>
                    <a:pt x="4157599" y="2937256"/>
                  </a:lnTo>
                  <a:lnTo>
                    <a:pt x="7114794" y="2937256"/>
                  </a:lnTo>
                  <a:lnTo>
                    <a:pt x="7114794" y="876173"/>
                  </a:lnTo>
                  <a:close/>
                </a:path>
                <a:path w="7115175" h="2937510">
                  <a:moveTo>
                    <a:pt x="7114794" y="0"/>
                  </a:moveTo>
                  <a:lnTo>
                    <a:pt x="0" y="0"/>
                  </a:lnTo>
                  <a:lnTo>
                    <a:pt x="0" y="876046"/>
                  </a:lnTo>
                  <a:lnTo>
                    <a:pt x="7114794" y="876046"/>
                  </a:lnTo>
                  <a:lnTo>
                    <a:pt x="711479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66545" y="5823965"/>
              <a:ext cx="7115175" cy="923925"/>
            </a:xfrm>
            <a:custGeom>
              <a:avLst/>
              <a:gdLst/>
              <a:ahLst/>
              <a:cxnLst/>
              <a:rect l="l" t="t" r="r" b="b"/>
              <a:pathLst>
                <a:path w="7115175" h="923925">
                  <a:moveTo>
                    <a:pt x="7114667" y="0"/>
                  </a:moveTo>
                  <a:lnTo>
                    <a:pt x="4964049" y="0"/>
                  </a:lnTo>
                  <a:lnTo>
                    <a:pt x="0" y="0"/>
                  </a:lnTo>
                  <a:lnTo>
                    <a:pt x="0" y="923582"/>
                  </a:lnTo>
                  <a:lnTo>
                    <a:pt x="4964049" y="923582"/>
                  </a:lnTo>
                  <a:lnTo>
                    <a:pt x="7114667" y="923582"/>
                  </a:lnTo>
                  <a:lnTo>
                    <a:pt x="7114667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0215" y="3409149"/>
            <a:ext cx="2388869" cy="3312667"/>
          </a:xfrm>
          <a:prstGeom prst="rect">
            <a:avLst/>
          </a:prstGeom>
        </p:spPr>
      </p:pic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57187" y="1820163"/>
          <a:ext cx="8296909" cy="4873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1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3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18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2500" spc="-20" dirty="0">
                          <a:latin typeface="Arial"/>
                          <a:cs typeface="Arial"/>
                        </a:rPr>
                        <a:t>Why?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R w="571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77825" marR="763270" indent="-287020">
                        <a:lnSpc>
                          <a:spcPct val="100000"/>
                        </a:lnSpc>
                        <a:spcBef>
                          <a:spcPts val="685"/>
                        </a:spcBef>
                        <a:buChar char="•"/>
                        <a:tabLst>
                          <a:tab pos="377825" algn="l"/>
                          <a:tab pos="434340" algn="l"/>
                        </a:tabLst>
                      </a:pPr>
                      <a:r>
                        <a:rPr sz="25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2500" spc="-1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25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ensure</a:t>
                      </a:r>
                      <a:r>
                        <a:rPr sz="25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that</a:t>
                      </a:r>
                      <a:r>
                        <a:rPr sz="25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dust</a:t>
                      </a:r>
                      <a:r>
                        <a:rPr sz="25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25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debris</a:t>
                      </a:r>
                      <a:r>
                        <a:rPr sz="25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do</a:t>
                      </a:r>
                      <a:r>
                        <a:rPr sz="25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25" dirty="0">
                          <a:latin typeface="Arial"/>
                          <a:cs typeface="Arial"/>
                        </a:rPr>
                        <a:t>not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contaminate</a:t>
                      </a:r>
                      <a:r>
                        <a:rPr sz="25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nearby</a:t>
                      </a:r>
                      <a:r>
                        <a:rPr sz="25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buildings</a:t>
                      </a:r>
                      <a:r>
                        <a:rPr sz="25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25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10" dirty="0">
                          <a:latin typeface="Arial"/>
                          <a:cs typeface="Arial"/>
                        </a:rPr>
                        <a:t>properties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425">
                <a:tc row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2500" spc="-20" dirty="0">
                          <a:latin typeface="Arial"/>
                          <a:cs typeface="Arial"/>
                        </a:rPr>
                        <a:t>When</a:t>
                      </a:r>
                      <a:endParaRPr sz="25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500" dirty="0">
                          <a:latin typeface="Arial"/>
                          <a:cs typeface="Arial"/>
                        </a:rPr>
                        <a:t>?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R w="571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77825" indent="-286385">
                        <a:lnSpc>
                          <a:spcPct val="100000"/>
                        </a:lnSpc>
                        <a:spcBef>
                          <a:spcPts val="690"/>
                        </a:spcBef>
                        <a:buChar char="•"/>
                        <a:tabLst>
                          <a:tab pos="377825" algn="l"/>
                        </a:tabLst>
                      </a:pPr>
                      <a:r>
                        <a:rPr sz="2500" dirty="0">
                          <a:latin typeface="Arial"/>
                          <a:cs typeface="Arial"/>
                        </a:rPr>
                        <a:t>When</a:t>
                      </a:r>
                      <a:r>
                        <a:rPr sz="25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work</a:t>
                      </a:r>
                      <a:r>
                        <a:rPr sz="25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affects</a:t>
                      </a:r>
                      <a:r>
                        <a:rPr sz="25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surfaces</a:t>
                      </a:r>
                      <a:r>
                        <a:rPr sz="25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within</a:t>
                      </a:r>
                      <a:r>
                        <a:rPr sz="25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25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feet</a:t>
                      </a:r>
                      <a:r>
                        <a:rPr sz="25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25" dirty="0">
                          <a:latin typeface="Arial"/>
                          <a:cs typeface="Arial"/>
                        </a:rPr>
                        <a:t>of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57150">
                      <a:solidFill>
                        <a:srgbClr val="FFFFFF"/>
                      </a:solidFill>
                      <a:prstDash val="solid"/>
                    </a:lnL>
                    <a:lnT w="5715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7630" marB="0">
                    <a:lnR w="571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77825">
                        <a:lnSpc>
                          <a:spcPts val="1914"/>
                        </a:lnSpc>
                      </a:pPr>
                      <a:r>
                        <a:rPr sz="2500" dirty="0">
                          <a:latin typeface="Arial"/>
                          <a:cs typeface="Arial"/>
                        </a:rPr>
                        <a:t>property</a:t>
                      </a:r>
                      <a:r>
                        <a:rPr sz="25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20" dirty="0">
                          <a:latin typeface="Arial"/>
                          <a:cs typeface="Arial"/>
                        </a:rPr>
                        <a:t>line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7150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77825" marR="901065" indent="-287020">
                        <a:lnSpc>
                          <a:spcPct val="100000"/>
                        </a:lnSpc>
                        <a:spcBef>
                          <a:spcPts val="50"/>
                        </a:spcBef>
                        <a:buChar char="•"/>
                        <a:tabLst>
                          <a:tab pos="377825" algn="l"/>
                        </a:tabLst>
                      </a:pPr>
                      <a:r>
                        <a:rPr sz="2500" dirty="0">
                          <a:latin typeface="Arial"/>
                          <a:cs typeface="Arial"/>
                        </a:rPr>
                        <a:t>Wherever</a:t>
                      </a:r>
                      <a:r>
                        <a:rPr sz="25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necessary</a:t>
                      </a:r>
                      <a:r>
                        <a:rPr sz="25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3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prevent</a:t>
                      </a:r>
                      <a:r>
                        <a:rPr sz="25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10" dirty="0">
                          <a:latin typeface="Arial"/>
                          <a:cs typeface="Arial"/>
                        </a:rPr>
                        <a:t>contamination</a:t>
                      </a:r>
                      <a:r>
                        <a:rPr sz="25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25" dirty="0">
                          <a:latin typeface="Arial"/>
                          <a:cs typeface="Arial"/>
                        </a:rPr>
                        <a:t>of</a:t>
                      </a:r>
                      <a:endParaRPr sz="2500">
                        <a:latin typeface="Arial"/>
                        <a:cs typeface="Arial"/>
                      </a:endParaRPr>
                    </a:p>
                    <a:p>
                      <a:pPr marL="835025" lvl="1" indent="-28638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835025" algn="l"/>
                        </a:tabLst>
                      </a:pPr>
                      <a:r>
                        <a:rPr sz="2100" dirty="0">
                          <a:latin typeface="Arial"/>
                          <a:cs typeface="Arial"/>
                        </a:rPr>
                        <a:t>Other</a:t>
                      </a:r>
                      <a:r>
                        <a:rPr sz="2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10" dirty="0">
                          <a:latin typeface="Arial"/>
                          <a:cs typeface="Arial"/>
                        </a:rPr>
                        <a:t>buildings</a:t>
                      </a:r>
                      <a:endParaRPr sz="2100">
                        <a:latin typeface="Arial"/>
                        <a:cs typeface="Arial"/>
                      </a:endParaRPr>
                    </a:p>
                    <a:p>
                      <a:pPr marL="835025" lvl="1" indent="-286385">
                        <a:lnSpc>
                          <a:spcPct val="100000"/>
                        </a:lnSpc>
                        <a:buChar char="•"/>
                        <a:tabLst>
                          <a:tab pos="835025" algn="l"/>
                        </a:tabLst>
                      </a:pPr>
                      <a:r>
                        <a:rPr sz="2100" dirty="0">
                          <a:latin typeface="Arial"/>
                          <a:cs typeface="Arial"/>
                        </a:rPr>
                        <a:t>Other</a:t>
                      </a:r>
                      <a:r>
                        <a:rPr sz="2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dirty="0">
                          <a:latin typeface="Arial"/>
                          <a:cs typeface="Arial"/>
                        </a:rPr>
                        <a:t>areas</a:t>
                      </a:r>
                      <a:r>
                        <a:rPr sz="2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21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2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10" dirty="0">
                          <a:latin typeface="Arial"/>
                          <a:cs typeface="Arial"/>
                        </a:rPr>
                        <a:t>property</a:t>
                      </a:r>
                      <a:endParaRPr sz="2100">
                        <a:latin typeface="Arial"/>
                        <a:cs typeface="Arial"/>
                      </a:endParaRPr>
                    </a:p>
                    <a:p>
                      <a:pPr marL="835025" marR="1626235" lvl="1" indent="-287020">
                        <a:lnSpc>
                          <a:spcPct val="100000"/>
                        </a:lnSpc>
                        <a:buChar char="•"/>
                        <a:tabLst>
                          <a:tab pos="835025" algn="l"/>
                        </a:tabLst>
                      </a:pPr>
                      <a:r>
                        <a:rPr sz="2100" dirty="0">
                          <a:latin typeface="Arial"/>
                          <a:cs typeface="Arial"/>
                        </a:rPr>
                        <a:t>Nearby</a:t>
                      </a:r>
                      <a:r>
                        <a:rPr sz="2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dirty="0">
                          <a:latin typeface="Arial"/>
                          <a:cs typeface="Arial"/>
                        </a:rPr>
                        <a:t>buildings</a:t>
                      </a:r>
                      <a:r>
                        <a:rPr sz="2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25" dirty="0">
                          <a:latin typeface="Arial"/>
                          <a:cs typeface="Arial"/>
                        </a:rPr>
                        <a:t>or </a:t>
                      </a:r>
                      <a:r>
                        <a:rPr sz="2100" spc="-10" dirty="0">
                          <a:latin typeface="Arial"/>
                          <a:cs typeface="Arial"/>
                        </a:rPr>
                        <a:t>properties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773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2500" spc="-20" dirty="0">
                          <a:latin typeface="Arial"/>
                          <a:cs typeface="Arial"/>
                        </a:rPr>
                        <a:t>How?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R w="571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434340" marR="488315" indent="-342900">
                        <a:lnSpc>
                          <a:spcPct val="100000"/>
                        </a:lnSpc>
                        <a:spcBef>
                          <a:spcPts val="695"/>
                        </a:spcBef>
                        <a:buChar char="•"/>
                        <a:tabLst>
                          <a:tab pos="434340" algn="l"/>
                        </a:tabLst>
                      </a:pPr>
                      <a:r>
                        <a:rPr sz="2500" dirty="0">
                          <a:latin typeface="Arial"/>
                          <a:cs typeface="Arial"/>
                        </a:rPr>
                        <a:t>Set</a:t>
                      </a:r>
                      <a:r>
                        <a:rPr sz="25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up</a:t>
                      </a:r>
                      <a:r>
                        <a:rPr sz="25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vertical</a:t>
                      </a:r>
                      <a:r>
                        <a:rPr sz="25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10" dirty="0">
                          <a:latin typeface="Arial"/>
                          <a:cs typeface="Arial"/>
                        </a:rPr>
                        <a:t>containment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25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equivalent</a:t>
                      </a:r>
                      <a:r>
                        <a:rPr sz="25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10" dirty="0">
                          <a:latin typeface="Arial"/>
                          <a:cs typeface="Arial"/>
                        </a:rPr>
                        <a:t>precautions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3798" y="272033"/>
            <a:ext cx="47015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Set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up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safely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outdoors: </a:t>
            </a:r>
            <a:r>
              <a:rPr sz="3600" dirty="0">
                <a:latin typeface="Arial"/>
                <a:cs typeface="Arial"/>
              </a:rPr>
              <a:t>Special</a:t>
            </a:r>
            <a:r>
              <a:rPr sz="3600" spc="-4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conditions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" cy="1616710"/>
          </a:xfrm>
          <a:custGeom>
            <a:avLst/>
            <a:gdLst/>
            <a:ahLst/>
            <a:cxnLst/>
            <a:rect l="l" t="t" r="r" b="b"/>
            <a:pathLst>
              <a:path w="1828800" h="1616710">
                <a:moveTo>
                  <a:pt x="1828800" y="0"/>
                </a:moveTo>
                <a:lnTo>
                  <a:pt x="0" y="0"/>
                </a:lnTo>
                <a:lnTo>
                  <a:pt x="0" y="1616710"/>
                </a:lnTo>
                <a:lnTo>
                  <a:pt x="1828800" y="1616710"/>
                </a:lnTo>
                <a:lnTo>
                  <a:pt x="182880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080" marR="5080" indent="-37401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Step </a:t>
            </a:r>
            <a:r>
              <a:rPr spc="-50" dirty="0"/>
              <a:t>2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85762" y="1888680"/>
          <a:ext cx="8219440" cy="3688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6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0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8875">
                <a:tc>
                  <a:txBody>
                    <a:bodyPr/>
                    <a:lstStyle/>
                    <a:p>
                      <a:pPr marL="91440" marR="241300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sz="2500" dirty="0">
                          <a:latin typeface="Arial"/>
                          <a:cs typeface="Arial"/>
                        </a:rPr>
                        <a:t>If</a:t>
                      </a:r>
                      <a:r>
                        <a:rPr sz="25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working</a:t>
                      </a:r>
                      <a:r>
                        <a:rPr sz="25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25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2nd</a:t>
                      </a:r>
                      <a:r>
                        <a:rPr sz="25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10" dirty="0">
                          <a:latin typeface="Arial"/>
                          <a:cs typeface="Arial"/>
                        </a:rPr>
                        <a:t>story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25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10" dirty="0">
                          <a:latin typeface="Arial"/>
                          <a:cs typeface="Arial"/>
                        </a:rPr>
                        <a:t>above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191135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500" dirty="0">
                          <a:latin typeface="Arial"/>
                          <a:cs typeface="Arial"/>
                        </a:rPr>
                        <a:t>Extend</a:t>
                      </a:r>
                      <a:r>
                        <a:rPr sz="25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sheeting</a:t>
                      </a:r>
                      <a:r>
                        <a:rPr sz="25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10" dirty="0">
                          <a:latin typeface="Arial"/>
                          <a:cs typeface="Arial"/>
                        </a:rPr>
                        <a:t>farther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5050">
                <a:tc>
                  <a:txBody>
                    <a:bodyPr/>
                    <a:lstStyle/>
                    <a:p>
                      <a:pPr marL="91440" marR="240029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2500" dirty="0">
                          <a:latin typeface="Arial"/>
                          <a:cs typeface="Arial"/>
                        </a:rPr>
                        <a:t>If</a:t>
                      </a:r>
                      <a:r>
                        <a:rPr sz="25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building</a:t>
                      </a:r>
                      <a:r>
                        <a:rPr sz="25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25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more</a:t>
                      </a:r>
                      <a:r>
                        <a:rPr sz="25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20" dirty="0">
                          <a:latin typeface="Arial"/>
                          <a:cs typeface="Arial"/>
                        </a:rPr>
                        <a:t>than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5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stories</a:t>
                      </a:r>
                      <a:r>
                        <a:rPr sz="25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20" dirty="0">
                          <a:latin typeface="Arial"/>
                          <a:cs typeface="Arial"/>
                        </a:rPr>
                        <a:t>high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12890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 marR="391160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2500" dirty="0">
                          <a:latin typeface="Arial"/>
                          <a:cs typeface="Arial"/>
                        </a:rPr>
                        <a:t>Use</a:t>
                      </a:r>
                      <a:r>
                        <a:rPr sz="25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vertical</a:t>
                      </a:r>
                      <a:r>
                        <a:rPr sz="25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10" dirty="0">
                          <a:latin typeface="Arial"/>
                          <a:cs typeface="Arial"/>
                        </a:rPr>
                        <a:t>shrouding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25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10" dirty="0">
                          <a:latin typeface="Arial"/>
                          <a:cs typeface="Arial"/>
                        </a:rPr>
                        <a:t>scaffolding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12890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4790">
                <a:tc>
                  <a:txBody>
                    <a:bodyPr/>
                    <a:lstStyle/>
                    <a:p>
                      <a:pPr marL="91440" marR="788035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2500" dirty="0">
                          <a:latin typeface="Arial"/>
                          <a:cs typeface="Arial"/>
                        </a:rPr>
                        <a:t>If</a:t>
                      </a:r>
                      <a:r>
                        <a:rPr sz="25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working</a:t>
                      </a:r>
                      <a:r>
                        <a:rPr sz="25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close</a:t>
                      </a:r>
                      <a:r>
                        <a:rPr sz="25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2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sidewalk,</a:t>
                      </a:r>
                      <a:r>
                        <a:rPr sz="25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street,</a:t>
                      </a:r>
                      <a:r>
                        <a:rPr sz="25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25" dirty="0">
                          <a:latin typeface="Arial"/>
                          <a:cs typeface="Arial"/>
                        </a:rPr>
                        <a:t>or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property</a:t>
                      </a:r>
                      <a:r>
                        <a:rPr sz="25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10" dirty="0">
                          <a:latin typeface="Arial"/>
                          <a:cs typeface="Arial"/>
                        </a:rPr>
                        <a:t>boundary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168910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92075" marR="391160">
                        <a:lnSpc>
                          <a:spcPct val="100000"/>
                        </a:lnSpc>
                      </a:pPr>
                      <a:r>
                        <a:rPr sz="2500" dirty="0">
                          <a:latin typeface="Arial"/>
                          <a:cs typeface="Arial"/>
                        </a:rPr>
                        <a:t>Use</a:t>
                      </a:r>
                      <a:r>
                        <a:rPr sz="25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vertical</a:t>
                      </a:r>
                      <a:r>
                        <a:rPr sz="25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10" dirty="0">
                          <a:latin typeface="Arial"/>
                          <a:cs typeface="Arial"/>
                        </a:rPr>
                        <a:t>shrouding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25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10" dirty="0">
                          <a:latin typeface="Arial"/>
                          <a:cs typeface="Arial"/>
                        </a:rPr>
                        <a:t>scaffolding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4260024" y="2203513"/>
            <a:ext cx="499109" cy="513715"/>
            <a:chOff x="4260024" y="2203513"/>
            <a:chExt cx="499109" cy="513715"/>
          </a:xfrm>
        </p:grpSpPr>
        <p:sp>
          <p:nvSpPr>
            <p:cNvPr id="7" name="object 7"/>
            <p:cNvSpPr/>
            <p:nvPr/>
          </p:nvSpPr>
          <p:spPr>
            <a:xfrm>
              <a:off x="4264786" y="2208275"/>
              <a:ext cx="489584" cy="504190"/>
            </a:xfrm>
            <a:custGeom>
              <a:avLst/>
              <a:gdLst/>
              <a:ahLst/>
              <a:cxnLst/>
              <a:rect l="l" t="t" r="r" b="b"/>
              <a:pathLst>
                <a:path w="489585" h="504189">
                  <a:moveTo>
                    <a:pt x="244601" y="0"/>
                  </a:moveTo>
                  <a:lnTo>
                    <a:pt x="244601" y="125984"/>
                  </a:lnTo>
                  <a:lnTo>
                    <a:pt x="0" y="125984"/>
                  </a:lnTo>
                  <a:lnTo>
                    <a:pt x="0" y="377952"/>
                  </a:lnTo>
                  <a:lnTo>
                    <a:pt x="244601" y="377952"/>
                  </a:lnTo>
                  <a:lnTo>
                    <a:pt x="244601" y="504063"/>
                  </a:lnTo>
                  <a:lnTo>
                    <a:pt x="489203" y="251968"/>
                  </a:lnTo>
                  <a:lnTo>
                    <a:pt x="24460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64786" y="2208275"/>
              <a:ext cx="489584" cy="504190"/>
            </a:xfrm>
            <a:custGeom>
              <a:avLst/>
              <a:gdLst/>
              <a:ahLst/>
              <a:cxnLst/>
              <a:rect l="l" t="t" r="r" b="b"/>
              <a:pathLst>
                <a:path w="489585" h="504189">
                  <a:moveTo>
                    <a:pt x="0" y="125984"/>
                  </a:moveTo>
                  <a:lnTo>
                    <a:pt x="244601" y="125984"/>
                  </a:lnTo>
                  <a:lnTo>
                    <a:pt x="244601" y="0"/>
                  </a:lnTo>
                  <a:lnTo>
                    <a:pt x="489203" y="251968"/>
                  </a:lnTo>
                  <a:lnTo>
                    <a:pt x="244601" y="504063"/>
                  </a:lnTo>
                  <a:lnTo>
                    <a:pt x="244601" y="377952"/>
                  </a:lnTo>
                  <a:lnTo>
                    <a:pt x="0" y="377952"/>
                  </a:lnTo>
                  <a:lnTo>
                    <a:pt x="0" y="12598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260024" y="3337115"/>
            <a:ext cx="499109" cy="513715"/>
            <a:chOff x="4260024" y="3337115"/>
            <a:chExt cx="499109" cy="513715"/>
          </a:xfrm>
        </p:grpSpPr>
        <p:sp>
          <p:nvSpPr>
            <p:cNvPr id="10" name="object 10"/>
            <p:cNvSpPr/>
            <p:nvPr/>
          </p:nvSpPr>
          <p:spPr>
            <a:xfrm>
              <a:off x="4264786" y="3341877"/>
              <a:ext cx="489584" cy="504190"/>
            </a:xfrm>
            <a:custGeom>
              <a:avLst/>
              <a:gdLst/>
              <a:ahLst/>
              <a:cxnLst/>
              <a:rect l="l" t="t" r="r" b="b"/>
              <a:pathLst>
                <a:path w="489585" h="504189">
                  <a:moveTo>
                    <a:pt x="244601" y="0"/>
                  </a:moveTo>
                  <a:lnTo>
                    <a:pt x="244601" y="125983"/>
                  </a:lnTo>
                  <a:lnTo>
                    <a:pt x="0" y="125983"/>
                  </a:lnTo>
                  <a:lnTo>
                    <a:pt x="0" y="378078"/>
                  </a:lnTo>
                  <a:lnTo>
                    <a:pt x="244601" y="378078"/>
                  </a:lnTo>
                  <a:lnTo>
                    <a:pt x="244601" y="504063"/>
                  </a:lnTo>
                  <a:lnTo>
                    <a:pt x="489203" y="251967"/>
                  </a:lnTo>
                  <a:lnTo>
                    <a:pt x="244601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64786" y="3341877"/>
              <a:ext cx="489584" cy="504190"/>
            </a:xfrm>
            <a:custGeom>
              <a:avLst/>
              <a:gdLst/>
              <a:ahLst/>
              <a:cxnLst/>
              <a:rect l="l" t="t" r="r" b="b"/>
              <a:pathLst>
                <a:path w="489585" h="504189">
                  <a:moveTo>
                    <a:pt x="0" y="125983"/>
                  </a:moveTo>
                  <a:lnTo>
                    <a:pt x="244601" y="125983"/>
                  </a:lnTo>
                  <a:lnTo>
                    <a:pt x="244601" y="0"/>
                  </a:lnTo>
                  <a:lnTo>
                    <a:pt x="489203" y="251967"/>
                  </a:lnTo>
                  <a:lnTo>
                    <a:pt x="244601" y="504063"/>
                  </a:lnTo>
                  <a:lnTo>
                    <a:pt x="244601" y="378078"/>
                  </a:lnTo>
                  <a:lnTo>
                    <a:pt x="0" y="378078"/>
                  </a:lnTo>
                  <a:lnTo>
                    <a:pt x="0" y="12598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260024" y="4575365"/>
            <a:ext cx="499109" cy="513715"/>
            <a:chOff x="4260024" y="4575365"/>
            <a:chExt cx="499109" cy="513715"/>
          </a:xfrm>
        </p:grpSpPr>
        <p:sp>
          <p:nvSpPr>
            <p:cNvPr id="13" name="object 13"/>
            <p:cNvSpPr/>
            <p:nvPr/>
          </p:nvSpPr>
          <p:spPr>
            <a:xfrm>
              <a:off x="4264786" y="4580127"/>
              <a:ext cx="489584" cy="504190"/>
            </a:xfrm>
            <a:custGeom>
              <a:avLst/>
              <a:gdLst/>
              <a:ahLst/>
              <a:cxnLst/>
              <a:rect l="l" t="t" r="r" b="b"/>
              <a:pathLst>
                <a:path w="489585" h="504189">
                  <a:moveTo>
                    <a:pt x="244601" y="0"/>
                  </a:moveTo>
                  <a:lnTo>
                    <a:pt x="244601" y="125984"/>
                  </a:lnTo>
                  <a:lnTo>
                    <a:pt x="0" y="125984"/>
                  </a:lnTo>
                  <a:lnTo>
                    <a:pt x="0" y="377952"/>
                  </a:lnTo>
                  <a:lnTo>
                    <a:pt x="244601" y="377952"/>
                  </a:lnTo>
                  <a:lnTo>
                    <a:pt x="244601" y="504063"/>
                  </a:lnTo>
                  <a:lnTo>
                    <a:pt x="489203" y="251968"/>
                  </a:lnTo>
                  <a:lnTo>
                    <a:pt x="24460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64786" y="4580127"/>
              <a:ext cx="489584" cy="504190"/>
            </a:xfrm>
            <a:custGeom>
              <a:avLst/>
              <a:gdLst/>
              <a:ahLst/>
              <a:cxnLst/>
              <a:rect l="l" t="t" r="r" b="b"/>
              <a:pathLst>
                <a:path w="489585" h="504189">
                  <a:moveTo>
                    <a:pt x="0" y="125984"/>
                  </a:moveTo>
                  <a:lnTo>
                    <a:pt x="244601" y="125984"/>
                  </a:lnTo>
                  <a:lnTo>
                    <a:pt x="244601" y="0"/>
                  </a:lnTo>
                  <a:lnTo>
                    <a:pt x="489203" y="251968"/>
                  </a:lnTo>
                  <a:lnTo>
                    <a:pt x="244601" y="504063"/>
                  </a:lnTo>
                  <a:lnTo>
                    <a:pt x="244601" y="377952"/>
                  </a:lnTo>
                  <a:lnTo>
                    <a:pt x="0" y="377952"/>
                  </a:lnTo>
                  <a:lnTo>
                    <a:pt x="0" y="12598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3798" y="311911"/>
            <a:ext cx="47015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Set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up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safely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outdoors: </a:t>
            </a:r>
            <a:r>
              <a:rPr sz="3600" dirty="0">
                <a:latin typeface="Arial"/>
                <a:cs typeface="Arial"/>
              </a:rPr>
              <a:t>Special</a:t>
            </a:r>
            <a:r>
              <a:rPr sz="3600" spc="-4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conditions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" cy="1616710"/>
          </a:xfrm>
          <a:custGeom>
            <a:avLst/>
            <a:gdLst/>
            <a:ahLst/>
            <a:cxnLst/>
            <a:rect l="l" t="t" r="r" b="b"/>
            <a:pathLst>
              <a:path w="1828800" h="1616710">
                <a:moveTo>
                  <a:pt x="1828800" y="0"/>
                </a:moveTo>
                <a:lnTo>
                  <a:pt x="0" y="0"/>
                </a:lnTo>
                <a:lnTo>
                  <a:pt x="0" y="1616710"/>
                </a:lnTo>
                <a:lnTo>
                  <a:pt x="1828800" y="1616710"/>
                </a:lnTo>
                <a:lnTo>
                  <a:pt x="182880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080" marR="5080" indent="-37401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Step </a:t>
            </a:r>
            <a:r>
              <a:rPr spc="-50" dirty="0"/>
              <a:t>2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851" y="3166833"/>
            <a:ext cx="4309364" cy="332651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91883" y="1869490"/>
            <a:ext cx="8290559" cy="480695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3329"/>
              </a:lnSpc>
            </a:pPr>
            <a:r>
              <a:rPr sz="2800" dirty="0">
                <a:latin typeface="Arial"/>
                <a:cs typeface="Arial"/>
              </a:rPr>
              <a:t>If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conditions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are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very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windy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470712" y="2513837"/>
            <a:ext cx="7938134" cy="3265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Avoid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working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high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winds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if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possible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00">
              <a:latin typeface="Arial"/>
              <a:cs typeface="Arial"/>
            </a:endParaRPr>
          </a:p>
          <a:p>
            <a:pPr marL="4538980" marR="508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If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you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must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work, be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very </a:t>
            </a:r>
            <a:r>
              <a:rPr sz="2400" dirty="0">
                <a:latin typeface="Arial"/>
                <a:cs typeface="Arial"/>
              </a:rPr>
              <a:t>careful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keep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dust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debris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inside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work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area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4538980" marR="284480">
              <a:lnSpc>
                <a:spcPct val="100000"/>
              </a:lnSpc>
              <a:spcBef>
                <a:spcPts val="5"/>
              </a:spcBef>
            </a:pPr>
            <a:r>
              <a:rPr sz="2400" spc="-40" dirty="0">
                <a:latin typeface="Arial"/>
                <a:cs typeface="Arial"/>
              </a:rPr>
              <a:t>You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may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need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make </a:t>
            </a:r>
            <a:r>
              <a:rPr sz="2400" dirty="0">
                <a:latin typeface="Arial"/>
                <a:cs typeface="Arial"/>
              </a:rPr>
              <a:t>windscreen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edge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of </a:t>
            </a:r>
            <a:r>
              <a:rPr sz="2400" spc="-10" dirty="0">
                <a:latin typeface="Arial"/>
                <a:cs typeface="Arial"/>
              </a:rPr>
              <a:t>ground-</a:t>
            </a:r>
            <a:r>
              <a:rPr sz="2400" dirty="0">
                <a:latin typeface="Arial"/>
                <a:cs typeface="Arial"/>
              </a:rPr>
              <a:t>cover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plastic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3798" y="311911"/>
            <a:ext cx="31527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Set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up </a:t>
            </a:r>
            <a:r>
              <a:rPr sz="3600" spc="-10" dirty="0">
                <a:latin typeface="Arial"/>
                <a:cs typeface="Arial"/>
              </a:rPr>
              <a:t>safely: </a:t>
            </a:r>
            <a:r>
              <a:rPr sz="3600" dirty="0">
                <a:latin typeface="Arial"/>
                <a:cs typeface="Arial"/>
              </a:rPr>
              <a:t>Very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dusty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spc="-20" dirty="0">
                <a:latin typeface="Arial"/>
                <a:cs typeface="Arial"/>
              </a:rPr>
              <a:t>jobs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" cy="1616710"/>
          </a:xfrm>
          <a:custGeom>
            <a:avLst/>
            <a:gdLst/>
            <a:ahLst/>
            <a:cxnLst/>
            <a:rect l="l" t="t" r="r" b="b"/>
            <a:pathLst>
              <a:path w="1828800" h="1616710">
                <a:moveTo>
                  <a:pt x="1828800" y="0"/>
                </a:moveTo>
                <a:lnTo>
                  <a:pt x="0" y="0"/>
                </a:lnTo>
                <a:lnTo>
                  <a:pt x="0" y="1616710"/>
                </a:lnTo>
                <a:lnTo>
                  <a:pt x="1828800" y="1616710"/>
                </a:lnTo>
                <a:lnTo>
                  <a:pt x="182880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080" marR="5080" indent="-37401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Step </a:t>
            </a:r>
            <a:r>
              <a:rPr spc="-50" dirty="0"/>
              <a:t>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58769" y="3503421"/>
            <a:ext cx="5242560" cy="2179955"/>
          </a:xfrm>
          <a:prstGeom prst="rect">
            <a:avLst/>
          </a:prstGeom>
          <a:solidFill>
            <a:srgbClr val="CCCCCC">
              <a:alpha val="90194"/>
            </a:srgbClr>
          </a:solidFill>
          <a:ln w="25400">
            <a:solidFill>
              <a:srgbClr val="CAEBDE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476250" marR="673735" indent="-228600">
              <a:lnSpc>
                <a:spcPts val="2760"/>
              </a:lnSpc>
              <a:spcBef>
                <a:spcPts val="5"/>
              </a:spcBef>
              <a:buChar char="•"/>
              <a:tabLst>
                <a:tab pos="476250" algn="l"/>
              </a:tabLst>
            </a:pPr>
            <a:r>
              <a:rPr sz="2400" dirty="0">
                <a:latin typeface="Arial"/>
                <a:cs typeface="Arial"/>
              </a:rPr>
              <a:t>Turn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off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forced-</a:t>
            </a:r>
            <a:r>
              <a:rPr sz="2400" dirty="0">
                <a:latin typeface="Arial"/>
                <a:cs typeface="Arial"/>
              </a:rPr>
              <a:t>air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heating</a:t>
            </a:r>
            <a:r>
              <a:rPr sz="2400" spc="-25" dirty="0">
                <a:latin typeface="Arial"/>
                <a:cs typeface="Arial"/>
              </a:rPr>
              <a:t> and </a:t>
            </a:r>
            <a:r>
              <a:rPr sz="2400" spc="-10" dirty="0">
                <a:latin typeface="Arial"/>
                <a:cs typeface="Arial"/>
              </a:rPr>
              <a:t>air-</a:t>
            </a:r>
            <a:r>
              <a:rPr sz="2400" dirty="0">
                <a:latin typeface="Arial"/>
                <a:cs typeface="Arial"/>
              </a:rPr>
              <a:t>conditioning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systems</a:t>
            </a:r>
            <a:endParaRPr sz="2400" dirty="0">
              <a:latin typeface="Arial"/>
              <a:cs typeface="Arial"/>
            </a:endParaRPr>
          </a:p>
          <a:p>
            <a:pPr marL="476250" marR="742950" indent="-228600">
              <a:lnSpc>
                <a:spcPts val="2490"/>
              </a:lnSpc>
              <a:spcBef>
                <a:spcPts val="345"/>
              </a:spcBef>
              <a:buChar char="•"/>
              <a:tabLst>
                <a:tab pos="476250" algn="l"/>
              </a:tabLst>
            </a:pPr>
            <a:r>
              <a:rPr sz="2400" dirty="0">
                <a:latin typeface="Arial"/>
                <a:cs typeface="Arial"/>
              </a:rPr>
              <a:t>Set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up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vertical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containment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to </a:t>
            </a:r>
            <a:r>
              <a:rPr sz="2400" dirty="0">
                <a:latin typeface="Arial"/>
                <a:cs typeface="Arial"/>
              </a:rPr>
              <a:t>limit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size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work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area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38429" y="2264168"/>
            <a:ext cx="2929890" cy="4114800"/>
            <a:chOff x="438429" y="2264168"/>
            <a:chExt cx="2929890" cy="4114800"/>
          </a:xfrm>
        </p:grpSpPr>
        <p:sp>
          <p:nvSpPr>
            <p:cNvPr id="7" name="object 7"/>
            <p:cNvSpPr/>
            <p:nvPr/>
          </p:nvSpPr>
          <p:spPr>
            <a:xfrm>
              <a:off x="451129" y="2276868"/>
              <a:ext cx="2904490" cy="4089400"/>
            </a:xfrm>
            <a:custGeom>
              <a:avLst/>
              <a:gdLst/>
              <a:ahLst/>
              <a:cxnLst/>
              <a:rect l="l" t="t" r="r" b="b"/>
              <a:pathLst>
                <a:path w="2904490" h="4089400">
                  <a:moveTo>
                    <a:pt x="2904236" y="0"/>
                  </a:moveTo>
                  <a:lnTo>
                    <a:pt x="0" y="0"/>
                  </a:lnTo>
                  <a:lnTo>
                    <a:pt x="0" y="4089400"/>
                  </a:lnTo>
                  <a:lnTo>
                    <a:pt x="2904236" y="4089400"/>
                  </a:lnTo>
                  <a:lnTo>
                    <a:pt x="290423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1129" y="2276868"/>
              <a:ext cx="2904490" cy="4089400"/>
            </a:xfrm>
            <a:custGeom>
              <a:avLst/>
              <a:gdLst/>
              <a:ahLst/>
              <a:cxnLst/>
              <a:rect l="l" t="t" r="r" b="b"/>
              <a:pathLst>
                <a:path w="2904490" h="4089400">
                  <a:moveTo>
                    <a:pt x="0" y="4089400"/>
                  </a:moveTo>
                  <a:lnTo>
                    <a:pt x="2904236" y="4089400"/>
                  </a:lnTo>
                  <a:lnTo>
                    <a:pt x="2904236" y="0"/>
                  </a:lnTo>
                  <a:lnTo>
                    <a:pt x="0" y="0"/>
                  </a:lnTo>
                  <a:lnTo>
                    <a:pt x="0" y="40894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51129" y="2276868"/>
            <a:ext cx="2904490" cy="408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</a:pPr>
            <a:r>
              <a:rPr sz="2400" b="1" spc="-10" dirty="0">
                <a:latin typeface="Arial"/>
                <a:cs typeface="Arial"/>
              </a:rPr>
              <a:t>Examples</a:t>
            </a:r>
            <a:endParaRPr sz="2400">
              <a:latin typeface="Arial"/>
              <a:cs typeface="Arial"/>
            </a:endParaRPr>
          </a:p>
          <a:p>
            <a:pPr marL="90805" marR="620395">
              <a:lnSpc>
                <a:spcPts val="2760"/>
              </a:lnSpc>
              <a:spcBef>
                <a:spcPts val="1030"/>
              </a:spcBef>
            </a:pPr>
            <a:r>
              <a:rPr sz="2400" dirty="0">
                <a:latin typeface="Arial"/>
                <a:cs typeface="Arial"/>
              </a:rPr>
              <a:t>Opening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up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wall </a:t>
            </a:r>
            <a:r>
              <a:rPr sz="2400" spc="-10" dirty="0">
                <a:latin typeface="Arial"/>
                <a:cs typeface="Arial"/>
              </a:rPr>
              <a:t>cavities</a:t>
            </a:r>
            <a:endParaRPr sz="2400">
              <a:latin typeface="Arial"/>
              <a:cs typeface="Arial"/>
            </a:endParaRPr>
          </a:p>
          <a:p>
            <a:pPr marL="90805" marR="246379">
              <a:lnSpc>
                <a:spcPts val="2760"/>
              </a:lnSpc>
              <a:spcBef>
                <a:spcPts val="965"/>
              </a:spcBef>
            </a:pPr>
            <a:r>
              <a:rPr sz="2400" dirty="0">
                <a:latin typeface="Arial"/>
                <a:cs typeface="Arial"/>
              </a:rPr>
              <a:t>Removing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old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drop </a:t>
            </a:r>
            <a:r>
              <a:rPr sz="2400" spc="-10" dirty="0">
                <a:latin typeface="Arial"/>
                <a:cs typeface="Arial"/>
              </a:rPr>
              <a:t>ceilings</a:t>
            </a:r>
            <a:endParaRPr sz="24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spcBef>
                <a:spcPts val="780"/>
              </a:spcBef>
            </a:pPr>
            <a:r>
              <a:rPr sz="2400" dirty="0">
                <a:latin typeface="Arial"/>
                <a:cs typeface="Arial"/>
              </a:rPr>
              <a:t>Scraping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paint</a:t>
            </a:r>
            <a:endParaRPr sz="2400">
              <a:latin typeface="Arial"/>
              <a:cs typeface="Arial"/>
            </a:endParaRPr>
          </a:p>
          <a:p>
            <a:pPr marL="90805" marR="772160">
              <a:lnSpc>
                <a:spcPts val="2760"/>
              </a:lnSpc>
              <a:spcBef>
                <a:spcPts val="1035"/>
              </a:spcBef>
            </a:pPr>
            <a:r>
              <a:rPr sz="2400" dirty="0">
                <a:latin typeface="Arial"/>
                <a:cs typeface="Arial"/>
              </a:rPr>
              <a:t>Dry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sanding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by </a:t>
            </a:r>
            <a:r>
              <a:rPr sz="2400" spc="-20" dirty="0">
                <a:latin typeface="Arial"/>
                <a:cs typeface="Arial"/>
              </a:rPr>
              <a:t>hand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3381502" y="2662135"/>
            <a:ext cx="5223510" cy="831215"/>
          </a:xfrm>
          <a:prstGeom prst="rect">
            <a:avLst/>
          </a:prstGeom>
          <a:solidFill>
            <a:srgbClr val="404040"/>
          </a:solidFill>
        </p:spPr>
        <p:txBody>
          <a:bodyPr vert="horz" wrap="square" lIns="0" tIns="38735" rIns="0" bIns="0" rtlCol="0">
            <a:spAutoFit/>
          </a:bodyPr>
          <a:lstStyle/>
          <a:p>
            <a:pPr marL="91440" marR="363220">
              <a:lnSpc>
                <a:spcPct val="100000"/>
              </a:lnSpc>
              <a:spcBef>
                <a:spcPts val="305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Usually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require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even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careful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setup.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previous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steps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3798" y="311911"/>
            <a:ext cx="43732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Set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up </a:t>
            </a:r>
            <a:r>
              <a:rPr sz="3600" spc="-10" dirty="0">
                <a:latin typeface="Arial"/>
                <a:cs typeface="Arial"/>
              </a:rPr>
              <a:t>safely: </a:t>
            </a:r>
            <a:r>
              <a:rPr sz="3600" dirty="0">
                <a:latin typeface="Arial"/>
                <a:cs typeface="Arial"/>
              </a:rPr>
              <a:t>Maintain</a:t>
            </a:r>
            <a:r>
              <a:rPr sz="3600" spc="-5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containment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" cy="1616710"/>
          </a:xfrm>
          <a:custGeom>
            <a:avLst/>
            <a:gdLst/>
            <a:ahLst/>
            <a:cxnLst/>
            <a:rect l="l" t="t" r="r" b="b"/>
            <a:pathLst>
              <a:path w="1828800" h="1616710">
                <a:moveTo>
                  <a:pt x="1828800" y="0"/>
                </a:moveTo>
                <a:lnTo>
                  <a:pt x="0" y="0"/>
                </a:lnTo>
                <a:lnTo>
                  <a:pt x="0" y="1616710"/>
                </a:lnTo>
                <a:lnTo>
                  <a:pt x="1828800" y="1616710"/>
                </a:lnTo>
                <a:lnTo>
                  <a:pt x="182880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080" marR="5080" indent="-37401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Step </a:t>
            </a:r>
            <a:r>
              <a:rPr spc="-50" dirty="0"/>
              <a:t>2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518215"/>
              </p:ext>
            </p:extLst>
          </p:nvPr>
        </p:nvGraphicFramePr>
        <p:xfrm>
          <a:off x="379412" y="1853818"/>
          <a:ext cx="8459788" cy="4983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9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0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8615">
                <a:tc>
                  <a:txBody>
                    <a:bodyPr/>
                    <a:lstStyle/>
                    <a:p>
                      <a:pPr marL="193675" marR="186690" indent="-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Problems</a:t>
                      </a:r>
                      <a:r>
                        <a:rPr sz="25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may</a:t>
                      </a:r>
                      <a:r>
                        <a:rPr sz="25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5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occur </a:t>
                      </a:r>
                      <a:r>
                        <a:rPr sz="2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after</a:t>
                      </a:r>
                      <a:r>
                        <a:rPr sz="25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containment</a:t>
                      </a:r>
                      <a:r>
                        <a:rPr sz="25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25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5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set up</a:t>
                      </a:r>
                      <a:endParaRPr sz="25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500" b="1" i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Examples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What</a:t>
                      </a:r>
                      <a:r>
                        <a:rPr sz="25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should</a:t>
                      </a:r>
                      <a:r>
                        <a:rPr sz="25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sz="25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5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do?</a:t>
                      </a:r>
                      <a:endParaRPr sz="25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500" b="1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Fix</a:t>
                      </a:r>
                      <a:r>
                        <a:rPr sz="2500" b="1" i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500" b="1" i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them!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6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500" spc="-65" dirty="0">
                          <a:latin typeface="Arial"/>
                          <a:cs typeface="Arial"/>
                        </a:rPr>
                        <a:t>Tape</a:t>
                      </a:r>
                      <a:r>
                        <a:rPr sz="25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comes</a:t>
                      </a:r>
                      <a:r>
                        <a:rPr sz="25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10" dirty="0">
                          <a:latin typeface="Arial"/>
                          <a:cs typeface="Arial"/>
                        </a:rPr>
                        <a:t>loose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500" dirty="0">
                          <a:latin typeface="Arial"/>
                          <a:cs typeface="Arial"/>
                        </a:rPr>
                        <a:t>Put</a:t>
                      </a:r>
                      <a:r>
                        <a:rPr sz="25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down</a:t>
                      </a:r>
                      <a:r>
                        <a:rPr sz="25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more</a:t>
                      </a:r>
                      <a:r>
                        <a:rPr sz="25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20" dirty="0">
                          <a:latin typeface="Arial"/>
                          <a:cs typeface="Arial"/>
                        </a:rPr>
                        <a:t>tape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6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500" dirty="0">
                          <a:latin typeface="Arial"/>
                          <a:cs typeface="Arial"/>
                        </a:rPr>
                        <a:t>Plastic</a:t>
                      </a:r>
                      <a:r>
                        <a:rPr sz="25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sheeting</a:t>
                      </a:r>
                      <a:r>
                        <a:rPr sz="25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gets</a:t>
                      </a:r>
                      <a:r>
                        <a:rPr sz="25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20" dirty="0">
                          <a:latin typeface="Arial"/>
                          <a:cs typeface="Arial"/>
                        </a:rPr>
                        <a:t>torn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845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500" dirty="0">
                          <a:latin typeface="Arial"/>
                          <a:cs typeface="Arial"/>
                        </a:rPr>
                        <a:t>Repair</a:t>
                      </a:r>
                      <a:r>
                        <a:rPr sz="25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25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replace</a:t>
                      </a:r>
                      <a:r>
                        <a:rPr sz="25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20" dirty="0">
                          <a:latin typeface="Arial"/>
                          <a:cs typeface="Arial"/>
                        </a:rPr>
                        <a:t>torn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plastic</a:t>
                      </a:r>
                      <a:r>
                        <a:rPr sz="25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10" dirty="0">
                          <a:latin typeface="Arial"/>
                          <a:cs typeface="Arial"/>
                        </a:rPr>
                        <a:t>sheeting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6615">
                <a:tc>
                  <a:txBody>
                    <a:bodyPr/>
                    <a:lstStyle/>
                    <a:p>
                      <a:pPr marL="91440" marR="47370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500" dirty="0">
                          <a:latin typeface="Arial"/>
                          <a:cs typeface="Arial"/>
                        </a:rPr>
                        <a:t>Paint</a:t>
                      </a:r>
                      <a:r>
                        <a:rPr sz="25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chips</a:t>
                      </a:r>
                      <a:r>
                        <a:rPr sz="25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fly</a:t>
                      </a:r>
                      <a:r>
                        <a:rPr sz="25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off</a:t>
                      </a:r>
                      <a:r>
                        <a:rPr sz="25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10" dirty="0">
                          <a:latin typeface="Arial"/>
                          <a:cs typeface="Arial"/>
                        </a:rPr>
                        <a:t>plastic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during</a:t>
                      </a:r>
                      <a:r>
                        <a:rPr sz="25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20" dirty="0">
                          <a:latin typeface="Arial"/>
                          <a:cs typeface="Arial"/>
                        </a:rPr>
                        <a:t>work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500" dirty="0">
                          <a:latin typeface="Arial"/>
                          <a:cs typeface="Arial"/>
                        </a:rPr>
                        <a:t>Extend</a:t>
                      </a:r>
                      <a:r>
                        <a:rPr sz="25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plastic</a:t>
                      </a:r>
                      <a:r>
                        <a:rPr sz="25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10" dirty="0">
                          <a:latin typeface="Arial"/>
                          <a:cs typeface="Arial"/>
                        </a:rPr>
                        <a:t>sheeting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6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8891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sz="2400" dirty="0">
                          <a:latin typeface="Arial"/>
                          <a:cs typeface="Arial"/>
                        </a:rPr>
                        <a:t>Questions?</a:t>
                      </a:r>
                    </a:p>
                    <a:p>
                      <a:pPr marL="91440" marR="18891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sz="2400" dirty="0">
                          <a:latin typeface="Arial"/>
                          <a:cs typeface="Arial"/>
                        </a:rPr>
                        <a:t>Ask the Certified Renovator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3798" y="490219"/>
            <a:ext cx="3202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Protect </a:t>
            </a:r>
            <a:r>
              <a:rPr sz="3600" spc="-10" dirty="0">
                <a:latin typeface="Arial"/>
                <a:cs typeface="Arial"/>
              </a:rPr>
              <a:t>yourself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" cy="1616710"/>
          </a:xfrm>
          <a:custGeom>
            <a:avLst/>
            <a:gdLst/>
            <a:ahLst/>
            <a:cxnLst/>
            <a:rect l="l" t="t" r="r" b="b"/>
            <a:pathLst>
              <a:path w="1828800" h="1616710">
                <a:moveTo>
                  <a:pt x="1828800" y="0"/>
                </a:moveTo>
                <a:lnTo>
                  <a:pt x="0" y="0"/>
                </a:lnTo>
                <a:lnTo>
                  <a:pt x="0" y="1616710"/>
                </a:lnTo>
                <a:lnTo>
                  <a:pt x="1828800" y="1616710"/>
                </a:lnTo>
                <a:lnTo>
                  <a:pt x="182880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080" marR="5080" indent="-37401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Step </a:t>
            </a:r>
            <a:r>
              <a:rPr spc="-50" dirty="0"/>
              <a:t>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2719" y="1848738"/>
            <a:ext cx="8293734" cy="570865"/>
          </a:xfrm>
          <a:prstGeom prst="rect">
            <a:avLst/>
          </a:prstGeom>
          <a:solidFill>
            <a:srgbClr val="404040"/>
          </a:solidFill>
        </p:spPr>
        <p:txBody>
          <a:bodyPr vert="horz" wrap="square" lIns="0" tIns="342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main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idea</a:t>
            </a:r>
            <a:endParaRPr sz="32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85762" y="2754147"/>
          <a:ext cx="8218804" cy="2475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7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01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37615">
                <a:tc>
                  <a:txBody>
                    <a:bodyPr/>
                    <a:lstStyle/>
                    <a:p>
                      <a:pPr marL="91440" marR="563245" algn="just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500" dirty="0">
                          <a:latin typeface="Arial"/>
                          <a:cs typeface="Arial"/>
                        </a:rPr>
                        <a:t>Protect</a:t>
                      </a:r>
                      <a:r>
                        <a:rPr sz="25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10" dirty="0">
                          <a:latin typeface="Arial"/>
                          <a:cs typeface="Arial"/>
                        </a:rPr>
                        <a:t>yourself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from</a:t>
                      </a:r>
                      <a:r>
                        <a:rPr sz="25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lead</a:t>
                      </a:r>
                      <a:r>
                        <a:rPr sz="25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25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25" dirty="0">
                          <a:latin typeface="Arial"/>
                          <a:cs typeface="Arial"/>
                        </a:rPr>
                        <a:t>the job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 marR="1292860">
                        <a:lnSpc>
                          <a:spcPct val="100000"/>
                        </a:lnSpc>
                        <a:spcBef>
                          <a:spcPts val="1814"/>
                        </a:spcBef>
                      </a:pPr>
                      <a:r>
                        <a:rPr sz="2500" dirty="0">
                          <a:latin typeface="Arial"/>
                          <a:cs typeface="Arial"/>
                        </a:rPr>
                        <a:t>Avoid</a:t>
                      </a:r>
                      <a:r>
                        <a:rPr sz="25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breathing</a:t>
                      </a:r>
                      <a:r>
                        <a:rPr sz="2500" spc="-114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25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250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swallowing</a:t>
                      </a:r>
                      <a:r>
                        <a:rPr sz="2500" spc="-114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lead</a:t>
                      </a:r>
                      <a:r>
                        <a:rPr sz="25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20" dirty="0">
                          <a:latin typeface="Arial"/>
                          <a:cs typeface="Arial"/>
                        </a:rPr>
                        <a:t>dust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230504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7615">
                <a:tc>
                  <a:txBody>
                    <a:bodyPr/>
                    <a:lstStyle/>
                    <a:p>
                      <a:pPr marL="91440" marR="882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500" dirty="0">
                          <a:latin typeface="Arial"/>
                          <a:cs typeface="Arial"/>
                        </a:rPr>
                        <a:t>Protect</a:t>
                      </a:r>
                      <a:r>
                        <a:rPr sz="25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your</a:t>
                      </a:r>
                      <a:r>
                        <a:rPr sz="25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10" dirty="0">
                          <a:latin typeface="Arial"/>
                          <a:cs typeface="Arial"/>
                        </a:rPr>
                        <a:t>family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from</a:t>
                      </a:r>
                      <a:r>
                        <a:rPr sz="25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lead</a:t>
                      </a:r>
                      <a:r>
                        <a:rPr sz="25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10" dirty="0">
                          <a:latin typeface="Arial"/>
                          <a:cs typeface="Arial"/>
                        </a:rPr>
                        <a:t>poisoning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 marR="2095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500" dirty="0">
                          <a:latin typeface="Arial"/>
                          <a:cs typeface="Arial"/>
                        </a:rPr>
                        <a:t>Avoid</a:t>
                      </a:r>
                      <a:r>
                        <a:rPr sz="25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carrying</a:t>
                      </a:r>
                      <a:r>
                        <a:rPr sz="2500" spc="-95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lead</a:t>
                      </a:r>
                      <a:r>
                        <a:rPr sz="2500" spc="-105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2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dust </a:t>
                      </a:r>
                      <a:r>
                        <a:rPr sz="250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home</a:t>
                      </a:r>
                      <a:r>
                        <a:rPr sz="2500" spc="-7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25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your</a:t>
                      </a:r>
                      <a:r>
                        <a:rPr sz="25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skin,</a:t>
                      </a:r>
                      <a:r>
                        <a:rPr sz="25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10" dirty="0">
                          <a:latin typeface="Arial"/>
                          <a:cs typeface="Arial"/>
                        </a:rPr>
                        <a:t>hair,</a:t>
                      </a:r>
                      <a:r>
                        <a:rPr sz="25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2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work</a:t>
                      </a:r>
                      <a:r>
                        <a:rPr sz="25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10" dirty="0">
                          <a:latin typeface="Arial"/>
                          <a:cs typeface="Arial"/>
                        </a:rPr>
                        <a:t>clothes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3607117" y="3122231"/>
            <a:ext cx="499109" cy="513715"/>
            <a:chOff x="3607117" y="3122231"/>
            <a:chExt cx="499109" cy="513715"/>
          </a:xfrm>
        </p:grpSpPr>
        <p:sp>
          <p:nvSpPr>
            <p:cNvPr id="8" name="object 8"/>
            <p:cNvSpPr/>
            <p:nvPr/>
          </p:nvSpPr>
          <p:spPr>
            <a:xfrm>
              <a:off x="3611879" y="3126993"/>
              <a:ext cx="489584" cy="504190"/>
            </a:xfrm>
            <a:custGeom>
              <a:avLst/>
              <a:gdLst/>
              <a:ahLst/>
              <a:cxnLst/>
              <a:rect l="l" t="t" r="r" b="b"/>
              <a:pathLst>
                <a:path w="489585" h="504189">
                  <a:moveTo>
                    <a:pt x="244602" y="0"/>
                  </a:moveTo>
                  <a:lnTo>
                    <a:pt x="244602" y="125984"/>
                  </a:lnTo>
                  <a:lnTo>
                    <a:pt x="0" y="125984"/>
                  </a:lnTo>
                  <a:lnTo>
                    <a:pt x="0" y="377951"/>
                  </a:lnTo>
                  <a:lnTo>
                    <a:pt x="244602" y="377951"/>
                  </a:lnTo>
                  <a:lnTo>
                    <a:pt x="244602" y="503936"/>
                  </a:lnTo>
                  <a:lnTo>
                    <a:pt x="489204" y="251967"/>
                  </a:lnTo>
                  <a:lnTo>
                    <a:pt x="24460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11879" y="3126993"/>
              <a:ext cx="489584" cy="504190"/>
            </a:xfrm>
            <a:custGeom>
              <a:avLst/>
              <a:gdLst/>
              <a:ahLst/>
              <a:cxnLst/>
              <a:rect l="l" t="t" r="r" b="b"/>
              <a:pathLst>
                <a:path w="489585" h="504189">
                  <a:moveTo>
                    <a:pt x="0" y="125984"/>
                  </a:moveTo>
                  <a:lnTo>
                    <a:pt x="244602" y="125984"/>
                  </a:lnTo>
                  <a:lnTo>
                    <a:pt x="244602" y="0"/>
                  </a:lnTo>
                  <a:lnTo>
                    <a:pt x="489204" y="251967"/>
                  </a:lnTo>
                  <a:lnTo>
                    <a:pt x="244602" y="503936"/>
                  </a:lnTo>
                  <a:lnTo>
                    <a:pt x="244602" y="377951"/>
                  </a:lnTo>
                  <a:lnTo>
                    <a:pt x="0" y="377951"/>
                  </a:lnTo>
                  <a:lnTo>
                    <a:pt x="0" y="12598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607117" y="4280471"/>
            <a:ext cx="499109" cy="513715"/>
            <a:chOff x="3607117" y="4280471"/>
            <a:chExt cx="499109" cy="513715"/>
          </a:xfrm>
        </p:grpSpPr>
        <p:sp>
          <p:nvSpPr>
            <p:cNvPr id="11" name="object 11"/>
            <p:cNvSpPr/>
            <p:nvPr/>
          </p:nvSpPr>
          <p:spPr>
            <a:xfrm>
              <a:off x="3611879" y="4285233"/>
              <a:ext cx="489584" cy="504190"/>
            </a:xfrm>
            <a:custGeom>
              <a:avLst/>
              <a:gdLst/>
              <a:ahLst/>
              <a:cxnLst/>
              <a:rect l="l" t="t" r="r" b="b"/>
              <a:pathLst>
                <a:path w="489585" h="504189">
                  <a:moveTo>
                    <a:pt x="244602" y="0"/>
                  </a:moveTo>
                  <a:lnTo>
                    <a:pt x="244602" y="126111"/>
                  </a:lnTo>
                  <a:lnTo>
                    <a:pt x="0" y="126111"/>
                  </a:lnTo>
                  <a:lnTo>
                    <a:pt x="0" y="378079"/>
                  </a:lnTo>
                  <a:lnTo>
                    <a:pt x="244602" y="378079"/>
                  </a:lnTo>
                  <a:lnTo>
                    <a:pt x="244602" y="504063"/>
                  </a:lnTo>
                  <a:lnTo>
                    <a:pt x="489204" y="252094"/>
                  </a:lnTo>
                  <a:lnTo>
                    <a:pt x="24460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11879" y="4285233"/>
              <a:ext cx="489584" cy="504190"/>
            </a:xfrm>
            <a:custGeom>
              <a:avLst/>
              <a:gdLst/>
              <a:ahLst/>
              <a:cxnLst/>
              <a:rect l="l" t="t" r="r" b="b"/>
              <a:pathLst>
                <a:path w="489585" h="504189">
                  <a:moveTo>
                    <a:pt x="0" y="126111"/>
                  </a:moveTo>
                  <a:lnTo>
                    <a:pt x="244602" y="126111"/>
                  </a:lnTo>
                  <a:lnTo>
                    <a:pt x="244602" y="0"/>
                  </a:lnTo>
                  <a:lnTo>
                    <a:pt x="489204" y="252094"/>
                  </a:lnTo>
                  <a:lnTo>
                    <a:pt x="244602" y="504063"/>
                  </a:lnTo>
                  <a:lnTo>
                    <a:pt x="244602" y="378079"/>
                  </a:lnTo>
                  <a:lnTo>
                    <a:pt x="0" y="378079"/>
                  </a:lnTo>
                  <a:lnTo>
                    <a:pt x="0" y="12611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1971" y="6241186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000099"/>
                </a:solidFill>
                <a:latin typeface="Arial"/>
                <a:cs typeface="Arial"/>
              </a:rPr>
              <a:t>31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65125" y="1888769"/>
            <a:ext cx="5558155" cy="4279900"/>
            <a:chOff x="365125" y="1888769"/>
            <a:chExt cx="5558155" cy="4279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20847" y="1888769"/>
              <a:ext cx="2702305" cy="427951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65125" y="1888870"/>
              <a:ext cx="3690620" cy="1569720"/>
            </a:xfrm>
            <a:custGeom>
              <a:avLst/>
              <a:gdLst/>
              <a:ahLst/>
              <a:cxnLst/>
              <a:rect l="l" t="t" r="r" b="b"/>
              <a:pathLst>
                <a:path w="3690620" h="1569720">
                  <a:moveTo>
                    <a:pt x="2743200" y="0"/>
                  </a:moveTo>
                  <a:lnTo>
                    <a:pt x="0" y="0"/>
                  </a:lnTo>
                  <a:lnTo>
                    <a:pt x="0" y="1569593"/>
                  </a:lnTo>
                  <a:lnTo>
                    <a:pt x="2743200" y="1569593"/>
                  </a:lnTo>
                  <a:lnTo>
                    <a:pt x="2743200" y="1307973"/>
                  </a:lnTo>
                  <a:lnTo>
                    <a:pt x="3690112" y="826643"/>
                  </a:lnTo>
                  <a:lnTo>
                    <a:pt x="2743200" y="915543"/>
                  </a:lnTo>
                  <a:lnTo>
                    <a:pt x="274320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198370" y="481329"/>
            <a:ext cx="63036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Protect </a:t>
            </a:r>
            <a:r>
              <a:rPr sz="3600" spc="-10" dirty="0">
                <a:latin typeface="Arial"/>
                <a:cs typeface="Arial"/>
              </a:rPr>
              <a:t>yourself: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Personal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Protective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Equipment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828800" cy="1616710"/>
          </a:xfrm>
          <a:custGeom>
            <a:avLst/>
            <a:gdLst/>
            <a:ahLst/>
            <a:cxnLst/>
            <a:rect l="l" t="t" r="r" b="b"/>
            <a:pathLst>
              <a:path w="1828800" h="1616710">
                <a:moveTo>
                  <a:pt x="1828800" y="0"/>
                </a:moveTo>
                <a:lnTo>
                  <a:pt x="0" y="0"/>
                </a:lnTo>
                <a:lnTo>
                  <a:pt x="0" y="1616710"/>
                </a:lnTo>
                <a:lnTo>
                  <a:pt x="1828800" y="1616710"/>
                </a:lnTo>
                <a:lnTo>
                  <a:pt x="182880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080" marR="5080" indent="-37401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Step </a:t>
            </a:r>
            <a:r>
              <a:rPr spc="-50" dirty="0"/>
              <a:t>3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43890" y="1914524"/>
            <a:ext cx="239776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Safety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goggles </a:t>
            </a:r>
            <a:r>
              <a:rPr sz="2400" spc="-25" dirty="0">
                <a:latin typeface="Arial"/>
                <a:cs typeface="Arial"/>
              </a:rPr>
              <a:t>or </a:t>
            </a:r>
            <a:r>
              <a:rPr sz="2400" spc="-10" dirty="0">
                <a:latin typeface="Arial"/>
                <a:cs typeface="Arial"/>
              </a:rPr>
              <a:t>glasses</a:t>
            </a:r>
            <a:endParaRPr sz="2400">
              <a:latin typeface="Arial"/>
              <a:cs typeface="Arial"/>
            </a:endParaRPr>
          </a:p>
          <a:p>
            <a:pPr marL="241300" marR="200660">
              <a:lnSpc>
                <a:spcPct val="100000"/>
              </a:lnSpc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protect </a:t>
            </a:r>
            <a:r>
              <a:rPr sz="2400" spc="-20" dirty="0">
                <a:solidFill>
                  <a:srgbClr val="001F5F"/>
                </a:solidFill>
                <a:latin typeface="Arial"/>
                <a:cs typeface="Arial"/>
              </a:rPr>
              <a:t>your eyes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8411" y="3925823"/>
            <a:ext cx="3386454" cy="1569720"/>
          </a:xfrm>
          <a:custGeom>
            <a:avLst/>
            <a:gdLst/>
            <a:ahLst/>
            <a:cxnLst/>
            <a:rect l="l" t="t" r="r" b="b"/>
            <a:pathLst>
              <a:path w="3386454" h="1569720">
                <a:moveTo>
                  <a:pt x="2743149" y="0"/>
                </a:moveTo>
                <a:lnTo>
                  <a:pt x="0" y="0"/>
                </a:lnTo>
                <a:lnTo>
                  <a:pt x="0" y="1569593"/>
                </a:lnTo>
                <a:lnTo>
                  <a:pt x="2743149" y="1569593"/>
                </a:lnTo>
                <a:lnTo>
                  <a:pt x="2743149" y="654050"/>
                </a:lnTo>
                <a:lnTo>
                  <a:pt x="3386150" y="366014"/>
                </a:lnTo>
                <a:lnTo>
                  <a:pt x="2743149" y="261620"/>
                </a:lnTo>
                <a:lnTo>
                  <a:pt x="2743149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7126" y="3952112"/>
            <a:ext cx="233235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0645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Disposable coveralls</a:t>
            </a:r>
            <a:endParaRPr sz="2400">
              <a:latin typeface="Arial"/>
              <a:cs typeface="Arial"/>
            </a:endParaRPr>
          </a:p>
          <a:p>
            <a:pPr marL="241300" marR="5080">
              <a:lnSpc>
                <a:spcPct val="100000"/>
              </a:lnSpc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keep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dust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001F5F"/>
                </a:solidFill>
                <a:latin typeface="Arial"/>
                <a:cs typeface="Arial"/>
              </a:rPr>
              <a:t>off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your 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clothes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31663" y="1897125"/>
            <a:ext cx="3331845" cy="2308860"/>
          </a:xfrm>
          <a:custGeom>
            <a:avLst/>
            <a:gdLst/>
            <a:ahLst/>
            <a:cxnLst/>
            <a:rect l="l" t="t" r="r" b="b"/>
            <a:pathLst>
              <a:path w="3331845" h="2308860">
                <a:moveTo>
                  <a:pt x="3331337" y="0"/>
                </a:moveTo>
                <a:lnTo>
                  <a:pt x="862457" y="0"/>
                </a:lnTo>
                <a:lnTo>
                  <a:pt x="862457" y="384810"/>
                </a:lnTo>
                <a:lnTo>
                  <a:pt x="0" y="383667"/>
                </a:lnTo>
                <a:lnTo>
                  <a:pt x="862457" y="961898"/>
                </a:lnTo>
                <a:lnTo>
                  <a:pt x="862457" y="2308352"/>
                </a:lnTo>
                <a:lnTo>
                  <a:pt x="3331337" y="2308352"/>
                </a:lnTo>
                <a:lnTo>
                  <a:pt x="3331337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374129" y="1923033"/>
            <a:ext cx="226377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Disposable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latex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rubber </a:t>
            </a:r>
            <a:r>
              <a:rPr sz="2400" spc="-10" dirty="0">
                <a:latin typeface="Arial"/>
                <a:cs typeface="Arial"/>
              </a:rPr>
              <a:t>gloves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4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keep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Arial"/>
                <a:cs typeface="Arial"/>
              </a:rPr>
              <a:t>your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hands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 clean,</a:t>
            </a:r>
            <a:endParaRPr sz="2400">
              <a:latin typeface="Arial"/>
              <a:cs typeface="Arial"/>
            </a:endParaRPr>
          </a:p>
          <a:p>
            <a:pPr marL="241300" marR="200660">
              <a:lnSpc>
                <a:spcPct val="100000"/>
              </a:lnSpc>
            </a:pP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especially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when</a:t>
            </a:r>
            <a:r>
              <a:rPr sz="24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you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Arial"/>
                <a:cs typeface="Arial"/>
              </a:rPr>
              <a:t>eat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616" y="509396"/>
            <a:ext cx="1982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0000"/>
                </a:solidFill>
                <a:latin typeface="Arial"/>
                <a:cs typeface="Arial"/>
              </a:rPr>
              <a:t>Certified?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37201" y="509396"/>
            <a:ext cx="2873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latin typeface="Arial"/>
                <a:cs typeface="Arial"/>
              </a:rPr>
              <a:t>Non-</a:t>
            </a:r>
            <a:r>
              <a:rPr sz="3600" spc="-10" dirty="0">
                <a:latin typeface="Arial"/>
                <a:cs typeface="Arial"/>
              </a:rPr>
              <a:t>certified?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3646" y="1475228"/>
            <a:ext cx="3889249" cy="460095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225034" y="1499742"/>
            <a:ext cx="3245485" cy="44986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This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course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for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990000"/>
                </a:solidFill>
                <a:latin typeface="Arial"/>
                <a:cs typeface="Arial"/>
              </a:rPr>
              <a:t>non-</a:t>
            </a:r>
            <a:r>
              <a:rPr sz="2400" b="1" dirty="0">
                <a:solidFill>
                  <a:srgbClr val="990000"/>
                </a:solidFill>
                <a:latin typeface="Arial"/>
                <a:cs typeface="Arial"/>
              </a:rPr>
              <a:t>certified</a:t>
            </a:r>
            <a:r>
              <a:rPr sz="2400" b="1" spc="-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990000"/>
                </a:solidFill>
                <a:latin typeface="Arial"/>
                <a:cs typeface="Arial"/>
              </a:rPr>
              <a:t>workers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It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explains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skills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you </a:t>
            </a:r>
            <a:r>
              <a:rPr sz="2400" dirty="0">
                <a:latin typeface="Arial"/>
                <a:cs typeface="Arial"/>
              </a:rPr>
              <a:t>need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work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lead-</a:t>
            </a:r>
            <a:r>
              <a:rPr sz="2400" spc="-20" dirty="0">
                <a:latin typeface="Arial"/>
                <a:cs typeface="Arial"/>
              </a:rPr>
              <a:t>safe </a:t>
            </a:r>
            <a:r>
              <a:rPr sz="2400" dirty="0">
                <a:latin typeface="Arial"/>
                <a:cs typeface="Arial"/>
              </a:rPr>
              <a:t>(under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direction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a </a:t>
            </a:r>
            <a:r>
              <a:rPr lang="en-US" sz="2400" dirty="0">
                <a:latin typeface="Arial"/>
                <a:cs typeface="Arial"/>
              </a:rPr>
              <a:t>Certified Renovator</a:t>
            </a:r>
            <a:r>
              <a:rPr sz="2400" dirty="0">
                <a:latin typeface="Arial"/>
                <a:cs typeface="Arial"/>
              </a:rPr>
              <a:t>)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990000"/>
                </a:solidFill>
                <a:latin typeface="Arial"/>
                <a:cs typeface="Arial"/>
              </a:rPr>
              <a:t>but</a:t>
            </a:r>
            <a:endParaRPr sz="2750" dirty="0">
              <a:latin typeface="Arial"/>
              <a:cs typeface="Arial"/>
            </a:endParaRPr>
          </a:p>
          <a:p>
            <a:pPr marL="12700" marR="2095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It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does </a:t>
            </a:r>
            <a:r>
              <a:rPr sz="2400" b="1" dirty="0">
                <a:solidFill>
                  <a:srgbClr val="990000"/>
                </a:solidFill>
                <a:latin typeface="Arial"/>
                <a:cs typeface="Arial"/>
              </a:rPr>
              <a:t>not</a:t>
            </a:r>
            <a:r>
              <a:rPr sz="2400" b="1" spc="-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meet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training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requirements</a:t>
            </a:r>
            <a:r>
              <a:rPr sz="2400" spc="-25" dirty="0">
                <a:latin typeface="Arial"/>
                <a:cs typeface="Arial"/>
              </a:rPr>
              <a:t> to </a:t>
            </a:r>
            <a:r>
              <a:rPr sz="2400" dirty="0">
                <a:latin typeface="Arial"/>
                <a:cs typeface="Arial"/>
              </a:rPr>
              <a:t>become 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certified </a:t>
            </a:r>
            <a:r>
              <a:rPr lang="en-US" sz="2400" spc="-10" dirty="0">
                <a:latin typeface="Arial"/>
                <a:cs typeface="Arial"/>
              </a:rPr>
              <a:t>renovator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sz="half" idx="2"/>
          </p:nvPr>
        </p:nvSpPr>
        <p:spPr>
          <a:xfrm>
            <a:off x="444500" y="1499742"/>
            <a:ext cx="3837940" cy="29828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b="1" dirty="0">
                <a:solidFill>
                  <a:srgbClr val="C00000"/>
                </a:solidFill>
                <a:latin typeface="Arial"/>
                <a:cs typeface="Arial"/>
              </a:rPr>
              <a:t>Certified </a:t>
            </a:r>
            <a:r>
              <a:rPr b="1" dirty="0">
                <a:solidFill>
                  <a:srgbClr val="990000"/>
                </a:solidFill>
                <a:latin typeface="Arial"/>
                <a:cs typeface="Arial"/>
              </a:rPr>
              <a:t>Renovator</a:t>
            </a:r>
            <a:r>
              <a:rPr b="1" spc="-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dirty="0"/>
              <a:t>a</a:t>
            </a:r>
            <a:r>
              <a:rPr spc="-10" dirty="0"/>
              <a:t> </a:t>
            </a:r>
            <a:r>
              <a:rPr dirty="0"/>
              <a:t>person</a:t>
            </a:r>
            <a:r>
              <a:rPr spc="-10" dirty="0"/>
              <a:t> </a:t>
            </a:r>
            <a:r>
              <a:rPr dirty="0"/>
              <a:t>who </a:t>
            </a:r>
            <a:r>
              <a:rPr spc="-25" dirty="0"/>
              <a:t>has </a:t>
            </a:r>
            <a:r>
              <a:rPr dirty="0"/>
              <a:t>been</a:t>
            </a:r>
            <a:r>
              <a:rPr spc="5" dirty="0"/>
              <a:t> </a:t>
            </a:r>
            <a:r>
              <a:rPr dirty="0"/>
              <a:t>certified</a:t>
            </a:r>
            <a:r>
              <a:rPr spc="-5" dirty="0"/>
              <a:t> </a:t>
            </a:r>
            <a:r>
              <a:rPr dirty="0"/>
              <a:t>in</a:t>
            </a:r>
            <a:r>
              <a:rPr spc="5" dirty="0"/>
              <a:t> </a:t>
            </a:r>
            <a:r>
              <a:rPr spc="-10" dirty="0"/>
              <a:t>lead-</a:t>
            </a:r>
            <a:r>
              <a:rPr spc="-20" dirty="0"/>
              <a:t>safe </a:t>
            </a:r>
            <a:r>
              <a:rPr dirty="0"/>
              <a:t>work practices</a:t>
            </a:r>
            <a:r>
              <a:rPr spc="-5" dirty="0"/>
              <a:t> </a:t>
            </a:r>
            <a:r>
              <a:rPr dirty="0"/>
              <a:t>by</a:t>
            </a:r>
            <a:r>
              <a:rPr spc="-5" dirty="0"/>
              <a:t> </a:t>
            </a:r>
            <a:r>
              <a:rPr lang="en-US" spc="-25" dirty="0"/>
              <a:t>EPA or Kansas</a:t>
            </a:r>
            <a:endParaRPr spc="-10" dirty="0"/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 dirty="0"/>
          </a:p>
          <a:p>
            <a:pPr marL="12700" marR="547370">
              <a:lnSpc>
                <a:spcPct val="99700"/>
              </a:lnSpc>
            </a:pPr>
            <a:r>
              <a:rPr lang="en-US" spc="-25" dirty="0"/>
              <a:t>Certified</a:t>
            </a:r>
            <a:r>
              <a:rPr spc="-10" dirty="0"/>
              <a:t> Renovator</a:t>
            </a:r>
            <a:r>
              <a:rPr lang="en-US" spc="-10" dirty="0"/>
              <a:t>s </a:t>
            </a:r>
            <a:r>
              <a:rPr dirty="0"/>
              <a:t>must</a:t>
            </a:r>
            <a:r>
              <a:rPr spc="-40" dirty="0"/>
              <a:t> </a:t>
            </a:r>
            <a:r>
              <a:rPr dirty="0"/>
              <a:t>take</a:t>
            </a:r>
            <a:r>
              <a:rPr spc="-35" dirty="0"/>
              <a:t> </a:t>
            </a:r>
            <a:r>
              <a:rPr spc="-50" dirty="0"/>
              <a:t>a </a:t>
            </a:r>
            <a:r>
              <a:rPr dirty="0"/>
              <a:t>different</a:t>
            </a:r>
            <a:r>
              <a:rPr spc="-50" dirty="0"/>
              <a:t> </a:t>
            </a:r>
            <a:r>
              <a:rPr dirty="0"/>
              <a:t>course</a:t>
            </a:r>
            <a:r>
              <a:rPr spc="-25" dirty="0"/>
              <a:t> </a:t>
            </a:r>
            <a:r>
              <a:rPr spc="-20" dirty="0"/>
              <a:t>than </a:t>
            </a:r>
            <a:r>
              <a:rPr spc="-10" dirty="0"/>
              <a:t>workers.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" cy="1616710"/>
          </a:xfrm>
          <a:custGeom>
            <a:avLst/>
            <a:gdLst/>
            <a:ahLst/>
            <a:cxnLst/>
            <a:rect l="l" t="t" r="r" b="b"/>
            <a:pathLst>
              <a:path w="1828800" h="1616710">
                <a:moveTo>
                  <a:pt x="1828800" y="0"/>
                </a:moveTo>
                <a:lnTo>
                  <a:pt x="0" y="0"/>
                </a:lnTo>
                <a:lnTo>
                  <a:pt x="0" y="1616710"/>
                </a:lnTo>
                <a:lnTo>
                  <a:pt x="1828800" y="1616710"/>
                </a:lnTo>
                <a:lnTo>
                  <a:pt x="182880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080" marR="5080" indent="-37401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Step </a:t>
            </a:r>
            <a:r>
              <a:rPr spc="-50" dirty="0"/>
              <a:t>3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564635" y="1875027"/>
            <a:ext cx="5459095" cy="3799204"/>
            <a:chOff x="3564635" y="1875027"/>
            <a:chExt cx="5459095" cy="379920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4635" y="1875027"/>
              <a:ext cx="2014727" cy="379920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109592" y="1888870"/>
              <a:ext cx="4914265" cy="3382645"/>
            </a:xfrm>
            <a:custGeom>
              <a:avLst/>
              <a:gdLst/>
              <a:ahLst/>
              <a:cxnLst/>
              <a:rect l="l" t="t" r="r" b="b"/>
              <a:pathLst>
                <a:path w="4914265" h="3382645">
                  <a:moveTo>
                    <a:pt x="4914011" y="0"/>
                  </a:moveTo>
                  <a:lnTo>
                    <a:pt x="1783080" y="0"/>
                  </a:lnTo>
                  <a:lnTo>
                    <a:pt x="1783080" y="1561973"/>
                  </a:lnTo>
                  <a:lnTo>
                    <a:pt x="0" y="3382391"/>
                  </a:lnTo>
                  <a:lnTo>
                    <a:pt x="1783080" y="2231390"/>
                  </a:lnTo>
                  <a:lnTo>
                    <a:pt x="1783080" y="2677668"/>
                  </a:lnTo>
                  <a:lnTo>
                    <a:pt x="4914011" y="2677668"/>
                  </a:lnTo>
                  <a:lnTo>
                    <a:pt x="4914011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198370" y="481329"/>
            <a:ext cx="6304915" cy="2190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Protect </a:t>
            </a:r>
            <a:r>
              <a:rPr sz="3600" spc="-10" dirty="0">
                <a:latin typeface="Arial"/>
                <a:cs typeface="Arial"/>
              </a:rPr>
              <a:t>yourself: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Personal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Protective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Equipment</a:t>
            </a:r>
            <a:endParaRPr sz="3600">
              <a:latin typeface="Arial"/>
              <a:cs typeface="Arial"/>
            </a:endParaRPr>
          </a:p>
          <a:p>
            <a:pPr marL="3786504" marR="254000">
              <a:lnSpc>
                <a:spcPct val="100000"/>
              </a:lnSpc>
              <a:spcBef>
                <a:spcPts val="2645"/>
              </a:spcBef>
            </a:pPr>
            <a:r>
              <a:rPr sz="2400" dirty="0">
                <a:latin typeface="Arial"/>
                <a:cs typeface="Arial"/>
              </a:rPr>
              <a:t>Disposable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shoe </a:t>
            </a:r>
            <a:r>
              <a:rPr sz="2400" spc="-10" dirty="0">
                <a:latin typeface="Arial"/>
                <a:cs typeface="Arial"/>
              </a:rPr>
              <a:t>covers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00902" y="2646425"/>
            <a:ext cx="260096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keep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dust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Arial"/>
                <a:cs typeface="Arial"/>
              </a:rPr>
              <a:t>off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your shoes </a:t>
            </a:r>
            <a:r>
              <a:rPr sz="2400" spc="-25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keep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you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Arial"/>
                <a:cs typeface="Arial"/>
              </a:rPr>
              <a:t>from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tracking</a:t>
            </a:r>
            <a:r>
              <a:rPr sz="24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dust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out</a:t>
            </a:r>
            <a:r>
              <a:rPr sz="2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4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work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Arial"/>
                <a:cs typeface="Arial"/>
              </a:rPr>
              <a:t>area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5125" y="1888870"/>
            <a:ext cx="3686175" cy="1939289"/>
          </a:xfrm>
          <a:custGeom>
            <a:avLst/>
            <a:gdLst/>
            <a:ahLst/>
            <a:cxnLst/>
            <a:rect l="l" t="t" r="r" b="b"/>
            <a:pathLst>
              <a:path w="3686175" h="1939289">
                <a:moveTo>
                  <a:pt x="2324989" y="0"/>
                </a:moveTo>
                <a:lnTo>
                  <a:pt x="0" y="0"/>
                </a:lnTo>
                <a:lnTo>
                  <a:pt x="0" y="1938909"/>
                </a:lnTo>
                <a:lnTo>
                  <a:pt x="2324989" y="1938909"/>
                </a:lnTo>
                <a:lnTo>
                  <a:pt x="2324989" y="807847"/>
                </a:lnTo>
                <a:lnTo>
                  <a:pt x="3685921" y="435610"/>
                </a:lnTo>
                <a:lnTo>
                  <a:pt x="2324989" y="323088"/>
                </a:lnTo>
                <a:lnTo>
                  <a:pt x="2324989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3890" y="1914524"/>
            <a:ext cx="169163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Disposable </a:t>
            </a:r>
            <a:r>
              <a:rPr sz="2400" dirty="0">
                <a:latin typeface="Arial"/>
                <a:cs typeface="Arial"/>
              </a:rPr>
              <a:t>painter’s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hat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  <p:sp>
        <p:nvSpPr>
          <p:cNvPr id="11" name="object 11"/>
          <p:cNvSpPr txBox="1"/>
          <p:nvPr/>
        </p:nvSpPr>
        <p:spPr>
          <a:xfrm>
            <a:off x="672490" y="2646425"/>
            <a:ext cx="168528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4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keep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Arial"/>
                <a:cs typeface="Arial"/>
              </a:rPr>
              <a:t>dust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out</a:t>
            </a:r>
            <a:r>
              <a:rPr sz="2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2400" spc="-20" dirty="0">
                <a:solidFill>
                  <a:srgbClr val="001F5F"/>
                </a:solidFill>
                <a:latin typeface="Arial"/>
                <a:cs typeface="Arial"/>
              </a:rPr>
              <a:t>your hair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98905" y="5752261"/>
            <a:ext cx="6346190" cy="904875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3936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9"/>
              </a:spcBef>
            </a:pPr>
            <a:r>
              <a:rPr sz="2400" dirty="0">
                <a:latin typeface="Arial"/>
                <a:cs typeface="Arial"/>
              </a:rPr>
              <a:t>Disposable</a:t>
            </a:r>
            <a:r>
              <a:rPr sz="2400" spc="-20" dirty="0">
                <a:latin typeface="Arial"/>
                <a:cs typeface="Arial"/>
              </a:rPr>
              <a:t> N-</a:t>
            </a:r>
            <a:r>
              <a:rPr sz="2400" dirty="0">
                <a:latin typeface="Arial"/>
                <a:cs typeface="Arial"/>
              </a:rPr>
              <a:t>100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respirator</a:t>
            </a:r>
            <a:endParaRPr sz="2400">
              <a:latin typeface="Arial"/>
              <a:cs typeface="Arial"/>
            </a:endParaRPr>
          </a:p>
          <a:p>
            <a:pPr marL="54864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4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keep</a:t>
            </a:r>
            <a:r>
              <a:rPr sz="24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you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from</a:t>
            </a:r>
            <a:r>
              <a:rPr sz="24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breathing</a:t>
            </a:r>
            <a:r>
              <a:rPr sz="24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lead</a:t>
            </a:r>
            <a:r>
              <a:rPr sz="24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Arial"/>
                <a:cs typeface="Arial"/>
              </a:rPr>
              <a:t>dust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3163" y="311911"/>
            <a:ext cx="33299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Protect </a:t>
            </a:r>
            <a:r>
              <a:rPr sz="3600" spc="-10" dirty="0">
                <a:latin typeface="Arial"/>
                <a:cs typeface="Arial"/>
              </a:rPr>
              <a:t>yourself: </a:t>
            </a:r>
            <a:r>
              <a:rPr sz="3600" dirty="0">
                <a:latin typeface="Arial"/>
                <a:cs typeface="Arial"/>
              </a:rPr>
              <a:t>At </a:t>
            </a:r>
            <a:r>
              <a:rPr sz="3600" spc="-20" dirty="0">
                <a:latin typeface="Arial"/>
                <a:cs typeface="Arial"/>
              </a:rPr>
              <a:t>work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" cy="1616710"/>
          </a:xfrm>
          <a:custGeom>
            <a:avLst/>
            <a:gdLst/>
            <a:ahLst/>
            <a:cxnLst/>
            <a:rect l="l" t="t" r="r" b="b"/>
            <a:pathLst>
              <a:path w="1828800" h="1616710">
                <a:moveTo>
                  <a:pt x="1828800" y="0"/>
                </a:moveTo>
                <a:lnTo>
                  <a:pt x="0" y="0"/>
                </a:lnTo>
                <a:lnTo>
                  <a:pt x="0" y="1616710"/>
                </a:lnTo>
                <a:lnTo>
                  <a:pt x="1828800" y="1616710"/>
                </a:lnTo>
                <a:lnTo>
                  <a:pt x="182880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080" marR="5080" indent="-37401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Step </a:t>
            </a:r>
            <a:r>
              <a:rPr spc="-50" dirty="0"/>
              <a:t>3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564311"/>
              </p:ext>
            </p:extLst>
          </p:nvPr>
        </p:nvGraphicFramePr>
        <p:xfrm>
          <a:off x="359460" y="1882393"/>
          <a:ext cx="8258175" cy="4598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2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5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761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marL="589915" algn="ctr">
                        <a:lnSpc>
                          <a:spcPct val="100000"/>
                        </a:lnSpc>
                      </a:pPr>
                      <a:r>
                        <a:rPr sz="2500" dirty="0">
                          <a:latin typeface="Arial"/>
                          <a:cs typeface="Arial"/>
                        </a:rPr>
                        <a:t>Wear</a:t>
                      </a:r>
                      <a:r>
                        <a:rPr sz="25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personal</a:t>
                      </a:r>
                      <a:r>
                        <a:rPr sz="25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protective</a:t>
                      </a:r>
                      <a:r>
                        <a:rPr sz="25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10" dirty="0">
                          <a:latin typeface="Arial"/>
                          <a:cs typeface="Arial"/>
                        </a:rPr>
                        <a:t>equipment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8095">
                <a:tc gridSpan="2">
                  <a:txBody>
                    <a:bodyPr/>
                    <a:lstStyle/>
                    <a:p>
                      <a:pPr marL="1878330" marR="2559685">
                        <a:lnSpc>
                          <a:spcPct val="100000"/>
                        </a:lnSpc>
                        <a:spcBef>
                          <a:spcPts val="1930"/>
                        </a:spcBef>
                      </a:pPr>
                      <a:r>
                        <a:rPr sz="2500" dirty="0">
                          <a:latin typeface="Arial"/>
                          <a:cs typeface="Arial"/>
                        </a:rPr>
                        <a:t>Do</a:t>
                      </a:r>
                      <a:r>
                        <a:rPr sz="25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25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eat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5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drink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5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25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smoke</a:t>
                      </a:r>
                      <a:r>
                        <a:rPr sz="25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25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work</a:t>
                      </a:r>
                      <a:r>
                        <a:rPr sz="25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20" dirty="0">
                          <a:latin typeface="Arial"/>
                          <a:cs typeface="Arial"/>
                        </a:rPr>
                        <a:t>area</a:t>
                      </a:r>
                      <a:endParaRPr sz="2500" dirty="0">
                        <a:latin typeface="Arial"/>
                        <a:cs typeface="Arial"/>
                      </a:endParaRPr>
                    </a:p>
                  </a:txBody>
                  <a:tcPr marL="0" marR="0" marT="2451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2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1878330" marR="118110">
                        <a:lnSpc>
                          <a:spcPct val="100000"/>
                        </a:lnSpc>
                      </a:pPr>
                      <a:r>
                        <a:rPr sz="2500" dirty="0">
                          <a:latin typeface="Arial"/>
                          <a:cs typeface="Arial"/>
                        </a:rPr>
                        <a:t>Wash</a:t>
                      </a:r>
                      <a:r>
                        <a:rPr sz="25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20" dirty="0">
                          <a:latin typeface="Arial"/>
                          <a:cs typeface="Arial"/>
                        </a:rPr>
                        <a:t>your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hands</a:t>
                      </a:r>
                      <a:r>
                        <a:rPr sz="25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25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20" dirty="0">
                          <a:latin typeface="Arial"/>
                          <a:cs typeface="Arial"/>
                        </a:rPr>
                        <a:t>face </a:t>
                      </a:r>
                      <a:r>
                        <a:rPr sz="2500" spc="-10" dirty="0">
                          <a:latin typeface="Arial"/>
                          <a:cs typeface="Arial"/>
                        </a:rPr>
                        <a:t>carefully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412115" marR="808355" indent="-287020">
                        <a:lnSpc>
                          <a:spcPct val="100000"/>
                        </a:lnSpc>
                        <a:spcBef>
                          <a:spcPts val="2180"/>
                        </a:spcBef>
                        <a:buChar char="•"/>
                        <a:tabLst>
                          <a:tab pos="412115" algn="l"/>
                        </a:tabLst>
                      </a:pPr>
                      <a:r>
                        <a:rPr sz="25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Each</a:t>
                      </a:r>
                      <a:r>
                        <a:rPr sz="2500" spc="-7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2500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sz="2500" spc="-6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leave </a:t>
                      </a:r>
                      <a:r>
                        <a:rPr sz="25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work</a:t>
                      </a:r>
                      <a:r>
                        <a:rPr sz="2500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area</a:t>
                      </a:r>
                      <a:endParaRPr sz="2500" dirty="0">
                        <a:latin typeface="Arial"/>
                        <a:cs typeface="Arial"/>
                      </a:endParaRPr>
                    </a:p>
                    <a:p>
                      <a:pPr marL="412115" indent="-286385">
                        <a:lnSpc>
                          <a:spcPct val="100000"/>
                        </a:lnSpc>
                        <a:buChar char="•"/>
                        <a:tabLst>
                          <a:tab pos="412115" algn="l"/>
                        </a:tabLst>
                      </a:pPr>
                      <a:r>
                        <a:rPr sz="25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Before</a:t>
                      </a:r>
                      <a:r>
                        <a:rPr sz="2500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sz="2500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eat</a:t>
                      </a:r>
                      <a:r>
                        <a:rPr sz="2500" spc="-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2500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drink</a:t>
                      </a:r>
                      <a:endParaRPr sz="2500" dirty="0">
                        <a:latin typeface="Arial"/>
                        <a:cs typeface="Arial"/>
                      </a:endParaRPr>
                    </a:p>
                    <a:p>
                      <a:pPr marL="412115" indent="-28638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412115" algn="l"/>
                        </a:tabLst>
                      </a:pPr>
                      <a:r>
                        <a:rPr sz="25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At</a:t>
                      </a:r>
                      <a:r>
                        <a:rPr sz="2500" spc="-4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end</a:t>
                      </a:r>
                      <a:r>
                        <a:rPr sz="2500" spc="-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2500" spc="-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each</a:t>
                      </a:r>
                      <a:r>
                        <a:rPr sz="2500" spc="-4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work</a:t>
                      </a:r>
                      <a:r>
                        <a:rPr sz="2500" spc="-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day</a:t>
                      </a:r>
                      <a:endParaRPr sz="2500" dirty="0">
                        <a:latin typeface="Arial"/>
                        <a:cs typeface="Arial"/>
                      </a:endParaRPr>
                    </a:p>
                  </a:txBody>
                  <a:tcPr marL="0" marR="0" marT="27686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851" y="4484953"/>
            <a:ext cx="1728216" cy="199720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851" y="1901951"/>
            <a:ext cx="1735074" cy="247269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42351" y="3281659"/>
            <a:ext cx="965313" cy="915256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6529578" y="3262375"/>
            <a:ext cx="914400" cy="951230"/>
            <a:chOff x="6529578" y="3262375"/>
            <a:chExt cx="914400" cy="951230"/>
          </a:xfrm>
        </p:grpSpPr>
        <p:sp>
          <p:nvSpPr>
            <p:cNvPr id="10" name="object 10"/>
            <p:cNvSpPr/>
            <p:nvPr/>
          </p:nvSpPr>
          <p:spPr>
            <a:xfrm>
              <a:off x="6529578" y="3262375"/>
              <a:ext cx="914400" cy="951230"/>
            </a:xfrm>
            <a:custGeom>
              <a:avLst/>
              <a:gdLst/>
              <a:ahLst/>
              <a:cxnLst/>
              <a:rect l="l" t="t" r="r" b="b"/>
              <a:pathLst>
                <a:path w="914400" h="951229">
                  <a:moveTo>
                    <a:pt x="457200" y="0"/>
                  </a:moveTo>
                  <a:lnTo>
                    <a:pt x="410437" y="2454"/>
                  </a:lnTo>
                  <a:lnTo>
                    <a:pt x="365029" y="9658"/>
                  </a:lnTo>
                  <a:lnTo>
                    <a:pt x="321206" y="21374"/>
                  </a:lnTo>
                  <a:lnTo>
                    <a:pt x="279195" y="37361"/>
                  </a:lnTo>
                  <a:lnTo>
                    <a:pt x="239227" y="57382"/>
                  </a:lnTo>
                  <a:lnTo>
                    <a:pt x="201531" y="81197"/>
                  </a:lnTo>
                  <a:lnTo>
                    <a:pt x="166337" y="108568"/>
                  </a:lnTo>
                  <a:lnTo>
                    <a:pt x="133873" y="139255"/>
                  </a:lnTo>
                  <a:lnTo>
                    <a:pt x="104370" y="173020"/>
                  </a:lnTo>
                  <a:lnTo>
                    <a:pt x="78056" y="209624"/>
                  </a:lnTo>
                  <a:lnTo>
                    <a:pt x="55161" y="248828"/>
                  </a:lnTo>
                  <a:lnTo>
                    <a:pt x="35915" y="290393"/>
                  </a:lnTo>
                  <a:lnTo>
                    <a:pt x="20546" y="334080"/>
                  </a:lnTo>
                  <a:lnTo>
                    <a:pt x="9284" y="379651"/>
                  </a:lnTo>
                  <a:lnTo>
                    <a:pt x="2359" y="426866"/>
                  </a:lnTo>
                  <a:lnTo>
                    <a:pt x="0" y="475488"/>
                  </a:lnTo>
                  <a:lnTo>
                    <a:pt x="2359" y="524109"/>
                  </a:lnTo>
                  <a:lnTo>
                    <a:pt x="9284" y="571324"/>
                  </a:lnTo>
                  <a:lnTo>
                    <a:pt x="20546" y="616895"/>
                  </a:lnTo>
                  <a:lnTo>
                    <a:pt x="35915" y="660582"/>
                  </a:lnTo>
                  <a:lnTo>
                    <a:pt x="55161" y="702147"/>
                  </a:lnTo>
                  <a:lnTo>
                    <a:pt x="78056" y="741351"/>
                  </a:lnTo>
                  <a:lnTo>
                    <a:pt x="104370" y="777955"/>
                  </a:lnTo>
                  <a:lnTo>
                    <a:pt x="133873" y="811720"/>
                  </a:lnTo>
                  <a:lnTo>
                    <a:pt x="166337" y="842407"/>
                  </a:lnTo>
                  <a:lnTo>
                    <a:pt x="201531" y="869778"/>
                  </a:lnTo>
                  <a:lnTo>
                    <a:pt x="239227" y="893593"/>
                  </a:lnTo>
                  <a:lnTo>
                    <a:pt x="279195" y="913614"/>
                  </a:lnTo>
                  <a:lnTo>
                    <a:pt x="321206" y="929601"/>
                  </a:lnTo>
                  <a:lnTo>
                    <a:pt x="365029" y="941317"/>
                  </a:lnTo>
                  <a:lnTo>
                    <a:pt x="410437" y="948521"/>
                  </a:lnTo>
                  <a:lnTo>
                    <a:pt x="457200" y="950976"/>
                  </a:lnTo>
                  <a:lnTo>
                    <a:pt x="503941" y="948521"/>
                  </a:lnTo>
                  <a:lnTo>
                    <a:pt x="549333" y="941317"/>
                  </a:lnTo>
                  <a:lnTo>
                    <a:pt x="593146" y="929601"/>
                  </a:lnTo>
                  <a:lnTo>
                    <a:pt x="635150" y="913614"/>
                  </a:lnTo>
                  <a:lnTo>
                    <a:pt x="675116" y="893593"/>
                  </a:lnTo>
                  <a:lnTo>
                    <a:pt x="712812" y="869778"/>
                  </a:lnTo>
                  <a:lnTo>
                    <a:pt x="740130" y="848534"/>
                  </a:lnTo>
                  <a:lnTo>
                    <a:pt x="458787" y="848534"/>
                  </a:lnTo>
                  <a:lnTo>
                    <a:pt x="413795" y="845748"/>
                  </a:lnTo>
                  <a:lnTo>
                    <a:pt x="369345" y="836950"/>
                  </a:lnTo>
                  <a:lnTo>
                    <a:pt x="326012" y="822137"/>
                  </a:lnTo>
                  <a:lnTo>
                    <a:pt x="284366" y="801303"/>
                  </a:lnTo>
                  <a:lnTo>
                    <a:pt x="244982" y="774446"/>
                  </a:lnTo>
                  <a:lnTo>
                    <a:pt x="210981" y="744137"/>
                  </a:lnTo>
                  <a:lnTo>
                    <a:pt x="181471" y="710395"/>
                  </a:lnTo>
                  <a:lnTo>
                    <a:pt x="156521" y="673707"/>
                  </a:lnTo>
                  <a:lnTo>
                    <a:pt x="136200" y="634563"/>
                  </a:lnTo>
                  <a:lnTo>
                    <a:pt x="120575" y="593450"/>
                  </a:lnTo>
                  <a:lnTo>
                    <a:pt x="109714" y="550859"/>
                  </a:lnTo>
                  <a:lnTo>
                    <a:pt x="103687" y="507277"/>
                  </a:lnTo>
                  <a:lnTo>
                    <a:pt x="102561" y="463192"/>
                  </a:lnTo>
                  <a:lnTo>
                    <a:pt x="106405" y="419095"/>
                  </a:lnTo>
                  <a:lnTo>
                    <a:pt x="115288" y="375474"/>
                  </a:lnTo>
                  <a:lnTo>
                    <a:pt x="129276" y="332816"/>
                  </a:lnTo>
                  <a:lnTo>
                    <a:pt x="148440" y="291612"/>
                  </a:lnTo>
                  <a:lnTo>
                    <a:pt x="172847" y="252349"/>
                  </a:lnTo>
                  <a:lnTo>
                    <a:pt x="313378" y="252349"/>
                  </a:lnTo>
                  <a:lnTo>
                    <a:pt x="242443" y="178435"/>
                  </a:lnTo>
                  <a:lnTo>
                    <a:pt x="281586" y="151220"/>
                  </a:lnTo>
                  <a:lnTo>
                    <a:pt x="323045" y="130004"/>
                  </a:lnTo>
                  <a:lnTo>
                    <a:pt x="366245" y="114788"/>
                  </a:lnTo>
                  <a:lnTo>
                    <a:pt x="410615" y="105573"/>
                  </a:lnTo>
                  <a:lnTo>
                    <a:pt x="455580" y="102362"/>
                  </a:lnTo>
                  <a:lnTo>
                    <a:pt x="740028" y="102362"/>
                  </a:lnTo>
                  <a:lnTo>
                    <a:pt x="712812" y="81197"/>
                  </a:lnTo>
                  <a:lnTo>
                    <a:pt x="675116" y="57382"/>
                  </a:lnTo>
                  <a:lnTo>
                    <a:pt x="635150" y="37361"/>
                  </a:lnTo>
                  <a:lnTo>
                    <a:pt x="593146" y="21374"/>
                  </a:lnTo>
                  <a:lnTo>
                    <a:pt x="549333" y="9658"/>
                  </a:lnTo>
                  <a:lnTo>
                    <a:pt x="503941" y="2454"/>
                  </a:lnTo>
                  <a:lnTo>
                    <a:pt x="457200" y="0"/>
                  </a:lnTo>
                  <a:close/>
                </a:path>
                <a:path w="914400" h="951229">
                  <a:moveTo>
                    <a:pt x="313378" y="252349"/>
                  </a:moveTo>
                  <a:lnTo>
                    <a:pt x="172847" y="252349"/>
                  </a:lnTo>
                  <a:lnTo>
                    <a:pt x="671829" y="772414"/>
                  </a:lnTo>
                  <a:lnTo>
                    <a:pt x="632720" y="799632"/>
                  </a:lnTo>
                  <a:lnTo>
                    <a:pt x="591288" y="820856"/>
                  </a:lnTo>
                  <a:lnTo>
                    <a:pt x="548107" y="836084"/>
                  </a:lnTo>
                  <a:lnTo>
                    <a:pt x="503749" y="845312"/>
                  </a:lnTo>
                  <a:lnTo>
                    <a:pt x="458787" y="848534"/>
                  </a:lnTo>
                  <a:lnTo>
                    <a:pt x="740130" y="848534"/>
                  </a:lnTo>
                  <a:lnTo>
                    <a:pt x="780478" y="811720"/>
                  </a:lnTo>
                  <a:lnTo>
                    <a:pt x="809988" y="777955"/>
                  </a:lnTo>
                  <a:lnTo>
                    <a:pt x="836309" y="741351"/>
                  </a:lnTo>
                  <a:lnTo>
                    <a:pt x="859212" y="702147"/>
                  </a:lnTo>
                  <a:lnTo>
                    <a:pt x="860902" y="698500"/>
                  </a:lnTo>
                  <a:lnTo>
                    <a:pt x="741552" y="698500"/>
                  </a:lnTo>
                  <a:lnTo>
                    <a:pt x="313378" y="252349"/>
                  </a:lnTo>
                  <a:close/>
                </a:path>
                <a:path w="914400" h="951229">
                  <a:moveTo>
                    <a:pt x="740028" y="102362"/>
                  </a:moveTo>
                  <a:lnTo>
                    <a:pt x="455580" y="102362"/>
                  </a:lnTo>
                  <a:lnTo>
                    <a:pt x="500568" y="105154"/>
                  </a:lnTo>
                  <a:lnTo>
                    <a:pt x="545007" y="113954"/>
                  </a:lnTo>
                  <a:lnTo>
                    <a:pt x="588321" y="128760"/>
                  </a:lnTo>
                  <a:lnTo>
                    <a:pt x="629940" y="149576"/>
                  </a:lnTo>
                  <a:lnTo>
                    <a:pt x="669290" y="176403"/>
                  </a:lnTo>
                  <a:lnTo>
                    <a:pt x="703316" y="206713"/>
                  </a:lnTo>
                  <a:lnTo>
                    <a:pt x="732843" y="240461"/>
                  </a:lnTo>
                  <a:lnTo>
                    <a:pt x="757804" y="277157"/>
                  </a:lnTo>
                  <a:lnTo>
                    <a:pt x="778132" y="316310"/>
                  </a:lnTo>
                  <a:lnTo>
                    <a:pt x="793760" y="357432"/>
                  </a:lnTo>
                  <a:lnTo>
                    <a:pt x="804621" y="400033"/>
                  </a:lnTo>
                  <a:lnTo>
                    <a:pt x="810649" y="443622"/>
                  </a:lnTo>
                  <a:lnTo>
                    <a:pt x="811775" y="487711"/>
                  </a:lnTo>
                  <a:lnTo>
                    <a:pt x="807934" y="531809"/>
                  </a:lnTo>
                  <a:lnTo>
                    <a:pt x="799058" y="575426"/>
                  </a:lnTo>
                  <a:lnTo>
                    <a:pt x="785080" y="618074"/>
                  </a:lnTo>
                  <a:lnTo>
                    <a:pt x="765934" y="659261"/>
                  </a:lnTo>
                  <a:lnTo>
                    <a:pt x="741552" y="698500"/>
                  </a:lnTo>
                  <a:lnTo>
                    <a:pt x="860902" y="698500"/>
                  </a:lnTo>
                  <a:lnTo>
                    <a:pt x="878466" y="660582"/>
                  </a:lnTo>
                  <a:lnTo>
                    <a:pt x="893842" y="616895"/>
                  </a:lnTo>
                  <a:lnTo>
                    <a:pt x="905110" y="571324"/>
                  </a:lnTo>
                  <a:lnTo>
                    <a:pt x="912039" y="524109"/>
                  </a:lnTo>
                  <a:lnTo>
                    <a:pt x="914400" y="475488"/>
                  </a:lnTo>
                  <a:lnTo>
                    <a:pt x="912039" y="426866"/>
                  </a:lnTo>
                  <a:lnTo>
                    <a:pt x="905110" y="379651"/>
                  </a:lnTo>
                  <a:lnTo>
                    <a:pt x="893842" y="334080"/>
                  </a:lnTo>
                  <a:lnTo>
                    <a:pt x="878466" y="290393"/>
                  </a:lnTo>
                  <a:lnTo>
                    <a:pt x="859212" y="248828"/>
                  </a:lnTo>
                  <a:lnTo>
                    <a:pt x="836309" y="209624"/>
                  </a:lnTo>
                  <a:lnTo>
                    <a:pt x="809988" y="173020"/>
                  </a:lnTo>
                  <a:lnTo>
                    <a:pt x="780478" y="139255"/>
                  </a:lnTo>
                  <a:lnTo>
                    <a:pt x="748009" y="108568"/>
                  </a:lnTo>
                  <a:lnTo>
                    <a:pt x="740028" y="102362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84264" y="3424300"/>
              <a:ext cx="537845" cy="530225"/>
            </a:xfrm>
            <a:custGeom>
              <a:avLst/>
              <a:gdLst/>
              <a:ahLst/>
              <a:cxnLst/>
              <a:rect l="l" t="t" r="r" b="b"/>
              <a:pathLst>
                <a:path w="537845" h="530225">
                  <a:moveTo>
                    <a:pt x="271018" y="416064"/>
                  </a:moveTo>
                  <a:lnTo>
                    <a:pt x="226568" y="362204"/>
                  </a:lnTo>
                  <a:lnTo>
                    <a:pt x="224917" y="361696"/>
                  </a:lnTo>
                  <a:lnTo>
                    <a:pt x="205867" y="358902"/>
                  </a:lnTo>
                  <a:lnTo>
                    <a:pt x="190500" y="357759"/>
                  </a:lnTo>
                  <a:lnTo>
                    <a:pt x="185293" y="357759"/>
                  </a:lnTo>
                  <a:lnTo>
                    <a:pt x="182626" y="358394"/>
                  </a:lnTo>
                  <a:lnTo>
                    <a:pt x="68834" y="354965"/>
                  </a:lnTo>
                  <a:lnTo>
                    <a:pt x="28575" y="374396"/>
                  </a:lnTo>
                  <a:lnTo>
                    <a:pt x="10668" y="416064"/>
                  </a:lnTo>
                  <a:lnTo>
                    <a:pt x="271018" y="416064"/>
                  </a:lnTo>
                  <a:close/>
                </a:path>
                <a:path w="537845" h="530225">
                  <a:moveTo>
                    <a:pt x="277876" y="457327"/>
                  </a:moveTo>
                  <a:lnTo>
                    <a:pt x="271526" y="429260"/>
                  </a:lnTo>
                  <a:lnTo>
                    <a:pt x="0" y="429260"/>
                  </a:lnTo>
                  <a:lnTo>
                    <a:pt x="0" y="457327"/>
                  </a:lnTo>
                  <a:lnTo>
                    <a:pt x="277876" y="457327"/>
                  </a:lnTo>
                  <a:close/>
                </a:path>
                <a:path w="537845" h="530225">
                  <a:moveTo>
                    <a:pt x="288417" y="472186"/>
                  </a:moveTo>
                  <a:lnTo>
                    <a:pt x="10668" y="476631"/>
                  </a:lnTo>
                  <a:lnTo>
                    <a:pt x="12700" y="489331"/>
                  </a:lnTo>
                  <a:lnTo>
                    <a:pt x="13843" y="498094"/>
                  </a:lnTo>
                  <a:lnTo>
                    <a:pt x="44958" y="529971"/>
                  </a:lnTo>
                  <a:lnTo>
                    <a:pt x="256794" y="529971"/>
                  </a:lnTo>
                  <a:lnTo>
                    <a:pt x="268351" y="522859"/>
                  </a:lnTo>
                  <a:lnTo>
                    <a:pt x="276860" y="518414"/>
                  </a:lnTo>
                  <a:lnTo>
                    <a:pt x="282575" y="514604"/>
                  </a:lnTo>
                  <a:lnTo>
                    <a:pt x="285750" y="509651"/>
                  </a:lnTo>
                  <a:lnTo>
                    <a:pt x="287909" y="504698"/>
                  </a:lnTo>
                  <a:lnTo>
                    <a:pt x="288417" y="496951"/>
                  </a:lnTo>
                  <a:lnTo>
                    <a:pt x="288417" y="472186"/>
                  </a:lnTo>
                  <a:close/>
                </a:path>
                <a:path w="537845" h="530225">
                  <a:moveTo>
                    <a:pt x="431038" y="520319"/>
                  </a:moveTo>
                  <a:lnTo>
                    <a:pt x="307213" y="381635"/>
                  </a:lnTo>
                  <a:lnTo>
                    <a:pt x="327279" y="523621"/>
                  </a:lnTo>
                  <a:lnTo>
                    <a:pt x="431038" y="520319"/>
                  </a:lnTo>
                  <a:close/>
                </a:path>
                <a:path w="537845" h="530225">
                  <a:moveTo>
                    <a:pt x="537718" y="165100"/>
                  </a:moveTo>
                  <a:lnTo>
                    <a:pt x="325831" y="162483"/>
                  </a:lnTo>
                  <a:lnTo>
                    <a:pt x="295148" y="0"/>
                  </a:lnTo>
                  <a:lnTo>
                    <a:pt x="274193" y="3810"/>
                  </a:lnTo>
                  <a:lnTo>
                    <a:pt x="303491" y="162204"/>
                  </a:lnTo>
                  <a:lnTo>
                    <a:pt x="271018" y="161798"/>
                  </a:lnTo>
                  <a:lnTo>
                    <a:pt x="298450" y="287274"/>
                  </a:lnTo>
                  <a:lnTo>
                    <a:pt x="485902" y="501904"/>
                  </a:lnTo>
                  <a:lnTo>
                    <a:pt x="537718" y="165100"/>
                  </a:lnTo>
                  <a:close/>
                </a:path>
              </a:pathLst>
            </a:custGeom>
            <a:solidFill>
              <a:srgbClr val="3D52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3163" y="311911"/>
            <a:ext cx="51073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Protect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yourself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and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spc="-20" dirty="0">
                <a:latin typeface="Arial"/>
                <a:cs typeface="Arial"/>
              </a:rPr>
              <a:t>your </a:t>
            </a:r>
            <a:r>
              <a:rPr sz="3600" dirty="0">
                <a:latin typeface="Arial"/>
                <a:cs typeface="Arial"/>
              </a:rPr>
              <a:t>family: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After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spc="-20" dirty="0">
                <a:latin typeface="Arial"/>
                <a:cs typeface="Arial"/>
              </a:rPr>
              <a:t>work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66712" y="1888743"/>
            <a:ext cx="8335009" cy="5162550"/>
            <a:chOff x="366712" y="1888743"/>
            <a:chExt cx="8335009" cy="5162550"/>
          </a:xfrm>
        </p:grpSpPr>
        <p:sp>
          <p:nvSpPr>
            <p:cNvPr id="4" name="object 4"/>
            <p:cNvSpPr/>
            <p:nvPr/>
          </p:nvSpPr>
          <p:spPr>
            <a:xfrm>
              <a:off x="385762" y="1888743"/>
              <a:ext cx="8296909" cy="3524250"/>
            </a:xfrm>
            <a:custGeom>
              <a:avLst/>
              <a:gdLst/>
              <a:ahLst/>
              <a:cxnLst/>
              <a:rect l="l" t="t" r="r" b="b"/>
              <a:pathLst>
                <a:path w="8296909" h="3524250">
                  <a:moveTo>
                    <a:pt x="1628902" y="0"/>
                  </a:moveTo>
                  <a:lnTo>
                    <a:pt x="0" y="0"/>
                  </a:lnTo>
                  <a:lnTo>
                    <a:pt x="0" y="3524123"/>
                  </a:lnTo>
                  <a:lnTo>
                    <a:pt x="1628902" y="3524123"/>
                  </a:lnTo>
                  <a:lnTo>
                    <a:pt x="1628902" y="0"/>
                  </a:lnTo>
                  <a:close/>
                </a:path>
                <a:path w="8296909" h="3524250">
                  <a:moveTo>
                    <a:pt x="8296338" y="0"/>
                  </a:moveTo>
                  <a:lnTo>
                    <a:pt x="1628965" y="0"/>
                  </a:lnTo>
                  <a:lnTo>
                    <a:pt x="1628965" y="3524123"/>
                  </a:lnTo>
                  <a:lnTo>
                    <a:pt x="8296338" y="3524123"/>
                  </a:lnTo>
                  <a:lnTo>
                    <a:pt x="8296338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5762" y="5412917"/>
              <a:ext cx="8296909" cy="1619250"/>
            </a:xfrm>
            <a:custGeom>
              <a:avLst/>
              <a:gdLst/>
              <a:ahLst/>
              <a:cxnLst/>
              <a:rect l="l" t="t" r="r" b="b"/>
              <a:pathLst>
                <a:path w="8296909" h="1619250">
                  <a:moveTo>
                    <a:pt x="1628902" y="0"/>
                  </a:moveTo>
                  <a:lnTo>
                    <a:pt x="0" y="0"/>
                  </a:lnTo>
                  <a:lnTo>
                    <a:pt x="0" y="1619123"/>
                  </a:lnTo>
                  <a:lnTo>
                    <a:pt x="1628902" y="1619123"/>
                  </a:lnTo>
                  <a:lnTo>
                    <a:pt x="1628902" y="0"/>
                  </a:lnTo>
                  <a:close/>
                </a:path>
                <a:path w="8296909" h="1619250">
                  <a:moveTo>
                    <a:pt x="8296338" y="0"/>
                  </a:moveTo>
                  <a:lnTo>
                    <a:pt x="1628965" y="0"/>
                  </a:lnTo>
                  <a:lnTo>
                    <a:pt x="1628965" y="1619123"/>
                  </a:lnTo>
                  <a:lnTo>
                    <a:pt x="8296338" y="1619123"/>
                  </a:lnTo>
                  <a:lnTo>
                    <a:pt x="8296338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5762" y="5412866"/>
              <a:ext cx="8296909" cy="1619250"/>
            </a:xfrm>
            <a:custGeom>
              <a:avLst/>
              <a:gdLst/>
              <a:ahLst/>
              <a:cxnLst/>
              <a:rect l="l" t="t" r="r" b="b"/>
              <a:pathLst>
                <a:path w="8296909" h="1619250">
                  <a:moveTo>
                    <a:pt x="0" y="0"/>
                  </a:moveTo>
                  <a:lnTo>
                    <a:pt x="8296338" y="0"/>
                  </a:lnTo>
                </a:path>
                <a:path w="8296909" h="1619250">
                  <a:moveTo>
                    <a:pt x="0" y="1619164"/>
                  </a:moveTo>
                  <a:lnTo>
                    <a:pt x="8296338" y="1619164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093722" y="1916429"/>
            <a:ext cx="6485255" cy="4693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dirty="0">
                <a:latin typeface="Arial"/>
                <a:cs typeface="Arial"/>
              </a:rPr>
              <a:t>Clean</a:t>
            </a:r>
            <a:r>
              <a:rPr sz="2500" b="1" spc="-80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your</a:t>
            </a:r>
            <a:r>
              <a:rPr sz="2500" b="1" spc="-45" dirty="0">
                <a:latin typeface="Arial"/>
                <a:cs typeface="Arial"/>
              </a:rPr>
              <a:t> </a:t>
            </a:r>
            <a:r>
              <a:rPr sz="2500" b="1" spc="-10" dirty="0">
                <a:latin typeface="Arial"/>
                <a:cs typeface="Arial"/>
              </a:rPr>
              <a:t>clothes</a:t>
            </a:r>
            <a:endParaRPr sz="25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500" dirty="0">
                <a:latin typeface="Arial"/>
                <a:cs typeface="Arial"/>
              </a:rPr>
              <a:t>At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end</a:t>
            </a:r>
            <a:r>
              <a:rPr sz="2500" spc="-7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of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work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spc="-25" dirty="0">
                <a:latin typeface="Arial"/>
                <a:cs typeface="Arial"/>
              </a:rPr>
              <a:t>day,</a:t>
            </a:r>
            <a:r>
              <a:rPr sz="2500" spc="-7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vacuum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dust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off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clothes </a:t>
            </a:r>
            <a:r>
              <a:rPr sz="2500" dirty="0">
                <a:latin typeface="Arial"/>
                <a:cs typeface="Arial"/>
              </a:rPr>
              <a:t>and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shoes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or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put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on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clean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clothes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spc="-25" dirty="0">
                <a:latin typeface="Arial"/>
                <a:cs typeface="Arial"/>
              </a:rPr>
              <a:t>and </a:t>
            </a:r>
            <a:r>
              <a:rPr sz="2500" spc="-10" dirty="0">
                <a:latin typeface="Arial"/>
                <a:cs typeface="Arial"/>
              </a:rPr>
              <a:t>shoes</a:t>
            </a:r>
            <a:endParaRPr sz="25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buChar char="•"/>
              <a:tabLst>
                <a:tab pos="812800" algn="l"/>
              </a:tabLst>
            </a:pPr>
            <a:r>
              <a:rPr sz="2500" dirty="0">
                <a:latin typeface="Arial"/>
                <a:cs typeface="Arial"/>
              </a:rPr>
              <a:t>Use</a:t>
            </a:r>
            <a:r>
              <a:rPr sz="2500" spc="-95" dirty="0">
                <a:latin typeface="Arial"/>
                <a:cs typeface="Arial"/>
              </a:rPr>
              <a:t> </a:t>
            </a:r>
            <a:r>
              <a:rPr sz="2500" spc="-65" dirty="0">
                <a:latin typeface="Arial"/>
                <a:cs typeface="Arial"/>
              </a:rPr>
              <a:t>HEPA</a:t>
            </a:r>
            <a:r>
              <a:rPr sz="2500" spc="-1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vacuum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to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collect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dust</a:t>
            </a:r>
            <a:endParaRPr sz="2500">
              <a:latin typeface="Arial"/>
              <a:cs typeface="Arial"/>
            </a:endParaRPr>
          </a:p>
          <a:p>
            <a:pPr marL="812800" marR="88265" lvl="1" indent="-343535">
              <a:lnSpc>
                <a:spcPct val="100000"/>
              </a:lnSpc>
              <a:spcBef>
                <a:spcPts val="5"/>
              </a:spcBef>
              <a:buChar char="•"/>
              <a:tabLst>
                <a:tab pos="812800" algn="l"/>
              </a:tabLst>
            </a:pPr>
            <a:r>
              <a:rPr sz="2500" dirty="0">
                <a:latin typeface="Arial"/>
                <a:cs typeface="Arial"/>
              </a:rPr>
              <a:t>Do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not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use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compressed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air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to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blow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dust </a:t>
            </a:r>
            <a:r>
              <a:rPr sz="2500" dirty="0">
                <a:latin typeface="Arial"/>
                <a:cs typeface="Arial"/>
              </a:rPr>
              <a:t>off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clothing</a:t>
            </a:r>
            <a:endParaRPr sz="2500">
              <a:latin typeface="Arial"/>
              <a:cs typeface="Arial"/>
            </a:endParaRPr>
          </a:p>
          <a:p>
            <a:pPr marL="355600" marR="119634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500" dirty="0">
                <a:latin typeface="Arial"/>
                <a:cs typeface="Arial"/>
              </a:rPr>
              <a:t>Wash</a:t>
            </a:r>
            <a:r>
              <a:rPr sz="2500" spc="-10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work</a:t>
            </a:r>
            <a:r>
              <a:rPr sz="2500" spc="-11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clothes</a:t>
            </a:r>
            <a:r>
              <a:rPr sz="2500" spc="-114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separately</a:t>
            </a:r>
            <a:r>
              <a:rPr sz="2500" spc="-114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from </a:t>
            </a:r>
            <a:r>
              <a:rPr sz="2500" dirty="0">
                <a:latin typeface="Arial"/>
                <a:cs typeface="Arial"/>
              </a:rPr>
              <a:t>household</a:t>
            </a:r>
            <a:r>
              <a:rPr sz="2500" spc="-17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laundry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500" b="1" dirty="0">
                <a:latin typeface="Arial"/>
                <a:cs typeface="Arial"/>
              </a:rPr>
              <a:t>No</a:t>
            </a:r>
            <a:r>
              <a:rPr sz="2500" b="1" spc="-65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hugging</a:t>
            </a:r>
            <a:r>
              <a:rPr sz="2500" b="1" spc="-50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until</a:t>
            </a:r>
            <a:r>
              <a:rPr sz="2500" b="1" spc="-40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you</a:t>
            </a:r>
            <a:r>
              <a:rPr sz="2500" b="1" spc="-20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are</a:t>
            </a:r>
            <a:r>
              <a:rPr sz="2500" b="1" spc="-65" dirty="0">
                <a:latin typeface="Arial"/>
                <a:cs typeface="Arial"/>
              </a:rPr>
              <a:t> </a:t>
            </a:r>
            <a:r>
              <a:rPr sz="2500" b="1" spc="-10" dirty="0">
                <a:latin typeface="Arial"/>
                <a:cs typeface="Arial"/>
              </a:rPr>
              <a:t>clean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500" dirty="0">
                <a:latin typeface="Arial"/>
                <a:cs typeface="Arial"/>
              </a:rPr>
              <a:t>Do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not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hug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anyone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until</a:t>
            </a:r>
            <a:r>
              <a:rPr sz="2500" spc="-7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you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have</a:t>
            </a:r>
            <a:endParaRPr sz="25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SzPct val="94000"/>
              <a:buChar char="•"/>
              <a:tabLst>
                <a:tab pos="354965" algn="l"/>
              </a:tabLst>
            </a:pPr>
            <a:r>
              <a:rPr sz="2500" dirty="0">
                <a:latin typeface="Arial"/>
                <a:cs typeface="Arial"/>
              </a:rPr>
              <a:t>Changed</a:t>
            </a:r>
            <a:r>
              <a:rPr sz="2500" spc="-7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out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of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your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work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clothes</a:t>
            </a:r>
            <a:endParaRPr sz="2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93722" y="6584391"/>
            <a:ext cx="429196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SzPct val="94000"/>
              <a:buChar char="•"/>
              <a:tabLst>
                <a:tab pos="354965" algn="l"/>
              </a:tabLst>
            </a:pPr>
            <a:r>
              <a:rPr sz="2500" spc="-10" dirty="0">
                <a:latin typeface="Arial"/>
                <a:cs typeface="Arial"/>
              </a:rPr>
              <a:t>Washed</a:t>
            </a:r>
            <a:r>
              <a:rPr sz="2500" spc="-11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yourself</a:t>
            </a:r>
            <a:r>
              <a:rPr sz="2500" spc="-11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thoroughly</a:t>
            </a:r>
            <a:endParaRPr sz="2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88171" y="6772147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000099"/>
                </a:solidFill>
                <a:latin typeface="Arial"/>
                <a:cs typeface="Arial"/>
              </a:rPr>
              <a:t>34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828800" cy="1616710"/>
          </a:xfrm>
          <a:custGeom>
            <a:avLst/>
            <a:gdLst/>
            <a:ahLst/>
            <a:cxnLst/>
            <a:rect l="l" t="t" r="r" b="b"/>
            <a:pathLst>
              <a:path w="1828800" h="1616710">
                <a:moveTo>
                  <a:pt x="1828800" y="0"/>
                </a:moveTo>
                <a:lnTo>
                  <a:pt x="0" y="0"/>
                </a:lnTo>
                <a:lnTo>
                  <a:pt x="0" y="1616710"/>
                </a:lnTo>
                <a:lnTo>
                  <a:pt x="1828800" y="1616710"/>
                </a:lnTo>
                <a:lnTo>
                  <a:pt x="182880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080" marR="5080" indent="-37401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Step </a:t>
            </a:r>
            <a:r>
              <a:rPr spc="-50" dirty="0"/>
              <a:t>3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457187" y="3178301"/>
            <a:ext cx="1541780" cy="3277870"/>
            <a:chOff x="457187" y="3178301"/>
            <a:chExt cx="1541780" cy="327787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2661" y="5164022"/>
              <a:ext cx="1408176" cy="129159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87" y="3178301"/>
              <a:ext cx="1541780" cy="170611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3798" y="490219"/>
            <a:ext cx="5284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Control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the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spread</a:t>
            </a:r>
            <a:r>
              <a:rPr sz="3600" spc="-114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of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spc="-20" dirty="0">
                <a:latin typeface="Arial"/>
                <a:cs typeface="Arial"/>
              </a:rPr>
              <a:t>dust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4616" y="2625749"/>
            <a:ext cx="7407275" cy="10502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454025" indent="-441325">
              <a:lnSpc>
                <a:spcPct val="100000"/>
              </a:lnSpc>
              <a:spcBef>
                <a:spcPts val="775"/>
              </a:spcBef>
              <a:buSzPct val="94642"/>
              <a:buChar char="•"/>
              <a:tabLst>
                <a:tab pos="454025" algn="l"/>
              </a:tabLst>
            </a:pPr>
            <a:r>
              <a:rPr sz="2800" dirty="0">
                <a:latin typeface="Arial"/>
                <a:cs typeface="Arial"/>
              </a:rPr>
              <a:t>Create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as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little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dust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as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possible</a:t>
            </a:r>
            <a:endParaRPr sz="2800">
              <a:latin typeface="Arial"/>
              <a:cs typeface="Arial"/>
            </a:endParaRPr>
          </a:p>
          <a:p>
            <a:pPr marL="454025" indent="-441325">
              <a:lnSpc>
                <a:spcPct val="100000"/>
              </a:lnSpc>
              <a:spcBef>
                <a:spcPts val="670"/>
              </a:spcBef>
              <a:buSzPct val="94642"/>
              <a:buChar char="•"/>
              <a:tabLst>
                <a:tab pos="454025" algn="l"/>
              </a:tabLst>
            </a:pPr>
            <a:r>
              <a:rPr sz="2800" dirty="0">
                <a:latin typeface="Arial"/>
                <a:cs typeface="Arial"/>
              </a:rPr>
              <a:t>If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you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do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create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dust,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keep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it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from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spreading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828800" cy="1616710"/>
          </a:xfrm>
          <a:custGeom>
            <a:avLst/>
            <a:gdLst/>
            <a:ahLst/>
            <a:cxnLst/>
            <a:rect l="l" t="t" r="r" b="b"/>
            <a:pathLst>
              <a:path w="1828800" h="1616710">
                <a:moveTo>
                  <a:pt x="1828800" y="0"/>
                </a:moveTo>
                <a:lnTo>
                  <a:pt x="0" y="0"/>
                </a:lnTo>
                <a:lnTo>
                  <a:pt x="0" y="1616710"/>
                </a:lnTo>
                <a:lnTo>
                  <a:pt x="1828800" y="1616710"/>
                </a:lnTo>
                <a:lnTo>
                  <a:pt x="182880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080" marR="5080" indent="-37401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Step </a:t>
            </a:r>
            <a:r>
              <a:rPr spc="-50" dirty="0"/>
              <a:t>4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372719" y="1848738"/>
            <a:ext cx="8325484" cy="570865"/>
          </a:xfrm>
          <a:prstGeom prst="rect">
            <a:avLst/>
          </a:prstGeom>
          <a:solidFill>
            <a:srgbClr val="404040"/>
          </a:solidFill>
        </p:spPr>
        <p:txBody>
          <a:bodyPr vert="horz" wrap="square" lIns="0" tIns="342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main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idea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3798" y="490219"/>
            <a:ext cx="5284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Control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the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spread</a:t>
            </a:r>
            <a:r>
              <a:rPr sz="3600" spc="-114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of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spc="-20" dirty="0">
                <a:latin typeface="Arial"/>
                <a:cs typeface="Arial"/>
              </a:rPr>
              <a:t>dust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2793" y="2651631"/>
            <a:ext cx="3382010" cy="3611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44170" indent="-342900">
              <a:lnSpc>
                <a:spcPct val="100000"/>
              </a:lnSpc>
              <a:spcBef>
                <a:spcPts val="100"/>
              </a:spcBef>
              <a:buSzPct val="93750"/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Wet-dry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sandpaper, </a:t>
            </a:r>
            <a:r>
              <a:rPr sz="2400" dirty="0">
                <a:latin typeface="Arial"/>
                <a:cs typeface="Arial"/>
              </a:rPr>
              <a:t>sanding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sponge</a:t>
            </a:r>
            <a:endParaRPr sz="2400" dirty="0">
              <a:latin typeface="Arial"/>
              <a:cs typeface="Arial"/>
            </a:endParaRPr>
          </a:p>
          <a:p>
            <a:pPr marL="355600" marR="19050" indent="-342900">
              <a:lnSpc>
                <a:spcPct val="100000"/>
              </a:lnSpc>
              <a:spcBef>
                <a:spcPts val="575"/>
              </a:spcBef>
              <a:buSzPct val="93750"/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Misting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bottle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pump </a:t>
            </a:r>
            <a:r>
              <a:rPr sz="2400" spc="-10" dirty="0">
                <a:latin typeface="Arial"/>
                <a:cs typeface="Arial"/>
              </a:rPr>
              <a:t>sprayer</a:t>
            </a:r>
            <a:endParaRPr sz="2400" dirty="0">
              <a:latin typeface="Arial"/>
              <a:cs typeface="Arial"/>
            </a:endParaRPr>
          </a:p>
          <a:p>
            <a:pPr marL="355600" marR="527050" indent="-342900">
              <a:lnSpc>
                <a:spcPct val="100000"/>
              </a:lnSpc>
              <a:spcBef>
                <a:spcPts val="580"/>
              </a:spcBef>
              <a:buSzPct val="93750"/>
              <a:buFont typeface="Wingdings"/>
              <a:buChar char=""/>
              <a:tabLst>
                <a:tab pos="355600" algn="l"/>
              </a:tabLst>
            </a:pPr>
            <a:r>
              <a:rPr sz="2400" spc="-10" dirty="0">
                <a:latin typeface="Arial"/>
                <a:cs typeface="Arial"/>
              </a:rPr>
              <a:t>Heavy-</a:t>
            </a:r>
            <a:r>
              <a:rPr sz="2400" dirty="0">
                <a:latin typeface="Arial"/>
                <a:cs typeface="Arial"/>
              </a:rPr>
              <a:t>duty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plastic </a:t>
            </a:r>
            <a:r>
              <a:rPr sz="2400" dirty="0">
                <a:latin typeface="Arial"/>
                <a:cs typeface="Arial"/>
              </a:rPr>
              <a:t>sheeting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20" dirty="0">
                <a:latin typeface="Arial"/>
                <a:cs typeface="Arial"/>
              </a:rPr>
              <a:t> bags</a:t>
            </a:r>
            <a:endParaRPr sz="24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SzPct val="93750"/>
              <a:buFont typeface="Wingdings"/>
              <a:buChar char="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Utility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knife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scissors</a:t>
            </a:r>
            <a:endParaRPr sz="2400" dirty="0">
              <a:latin typeface="Arial"/>
              <a:cs typeface="Arial"/>
            </a:endParaRPr>
          </a:p>
          <a:p>
            <a:pPr marL="355600" marR="697230" indent="-342900">
              <a:lnSpc>
                <a:spcPct val="100000"/>
              </a:lnSpc>
              <a:spcBef>
                <a:spcPts val="575"/>
              </a:spcBef>
              <a:buSzPct val="93750"/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Masking,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duct,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or </a:t>
            </a:r>
            <a:r>
              <a:rPr sz="2400" dirty="0">
                <a:latin typeface="Arial"/>
                <a:cs typeface="Arial"/>
              </a:rPr>
              <a:t>painter’s</a:t>
            </a:r>
            <a:r>
              <a:rPr sz="2400" spc="-20" dirty="0">
                <a:latin typeface="Arial"/>
                <a:cs typeface="Arial"/>
              </a:rPr>
              <a:t> tape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828800" cy="1616710"/>
          </a:xfrm>
          <a:custGeom>
            <a:avLst/>
            <a:gdLst/>
            <a:ahLst/>
            <a:cxnLst/>
            <a:rect l="l" t="t" r="r" b="b"/>
            <a:pathLst>
              <a:path w="1828800" h="1616710">
                <a:moveTo>
                  <a:pt x="1828800" y="0"/>
                </a:moveTo>
                <a:lnTo>
                  <a:pt x="0" y="0"/>
                </a:lnTo>
                <a:lnTo>
                  <a:pt x="0" y="1616710"/>
                </a:lnTo>
                <a:lnTo>
                  <a:pt x="1828800" y="1616710"/>
                </a:lnTo>
                <a:lnTo>
                  <a:pt x="182880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080" marR="5080" indent="-37401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Step </a:t>
            </a:r>
            <a:r>
              <a:rPr spc="-50" dirty="0"/>
              <a:t>4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372719" y="1848738"/>
            <a:ext cx="8325484" cy="570865"/>
          </a:xfrm>
          <a:prstGeom prst="rect">
            <a:avLst/>
          </a:prstGeom>
          <a:solidFill>
            <a:srgbClr val="404040"/>
          </a:solidFill>
        </p:spPr>
        <p:txBody>
          <a:bodyPr vert="horz" wrap="square" lIns="0" tIns="342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Supplies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tools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you’ll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14801" y="2603467"/>
            <a:ext cx="4724400" cy="4164602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75"/>
              </a:spcBef>
              <a:buSzPct val="93750"/>
              <a:buFont typeface="Wingdings"/>
              <a:buChar char=""/>
              <a:tabLst>
                <a:tab pos="354965" algn="l"/>
              </a:tabLst>
            </a:pPr>
            <a:r>
              <a:rPr sz="2400" spc="-65" dirty="0">
                <a:latin typeface="Arial"/>
                <a:cs typeface="Arial"/>
              </a:rPr>
              <a:t>HEPA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vacuum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cleaner</a:t>
            </a:r>
            <a:endParaRPr sz="24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SzPct val="93750"/>
              <a:buFont typeface="Wingdings"/>
              <a:buChar char=""/>
              <a:tabLst>
                <a:tab pos="354965" algn="l"/>
              </a:tabLst>
            </a:pPr>
            <a:r>
              <a:rPr sz="2400" spc="-45" dirty="0">
                <a:latin typeface="Arial"/>
                <a:cs typeface="Arial"/>
              </a:rPr>
              <a:t>Tack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pads,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paper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towels,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or</a:t>
            </a:r>
            <a:endParaRPr sz="24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disposable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wipes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i="1" dirty="0">
                <a:latin typeface="Arial"/>
                <a:cs typeface="Arial"/>
              </a:rPr>
              <a:t>For</a:t>
            </a:r>
            <a:r>
              <a:rPr sz="2400" i="1" spc="-3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some jobs,</a:t>
            </a:r>
            <a:r>
              <a:rPr sz="2400" i="1" spc="-1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you’ll</a:t>
            </a:r>
            <a:r>
              <a:rPr sz="2400" i="1" spc="2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also</a:t>
            </a:r>
            <a:r>
              <a:rPr sz="2400" i="1" spc="-15" dirty="0">
                <a:latin typeface="Arial"/>
                <a:cs typeface="Arial"/>
              </a:rPr>
              <a:t> </a:t>
            </a:r>
            <a:r>
              <a:rPr sz="2400" i="1" spc="-20" dirty="0">
                <a:latin typeface="Arial"/>
                <a:cs typeface="Arial"/>
              </a:rPr>
              <a:t>need</a:t>
            </a:r>
            <a:endParaRPr sz="24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SzPct val="93750"/>
              <a:buFont typeface="Wingdings"/>
              <a:buChar char=""/>
              <a:tabLst>
                <a:tab pos="354965" algn="l"/>
              </a:tabLst>
            </a:pPr>
            <a:r>
              <a:rPr sz="2400" spc="-10" dirty="0">
                <a:latin typeface="Arial"/>
                <a:cs typeface="Arial"/>
              </a:rPr>
              <a:t>Low-</a:t>
            </a:r>
            <a:r>
              <a:rPr sz="2400" dirty="0">
                <a:latin typeface="Arial"/>
                <a:cs typeface="Arial"/>
              </a:rPr>
              <a:t>temperature heat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gun</a:t>
            </a:r>
            <a:r>
              <a:rPr lang="en-US" sz="2400" spc="-25" dirty="0">
                <a:latin typeface="Arial"/>
                <a:cs typeface="Arial"/>
              </a:rPr>
              <a:t> (heat guns not permitted in Kansas)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SzPct val="93750"/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Chemical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strippers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without</a:t>
            </a:r>
            <a:endParaRPr sz="24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methylene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chloride</a:t>
            </a:r>
            <a:endParaRPr sz="2400" dirty="0">
              <a:latin typeface="Arial"/>
              <a:cs typeface="Arial"/>
            </a:endParaRPr>
          </a:p>
          <a:p>
            <a:pPr marL="354330" marR="753745" indent="-342265">
              <a:lnSpc>
                <a:spcPct val="100000"/>
              </a:lnSpc>
              <a:spcBef>
                <a:spcPts val="575"/>
              </a:spcBef>
              <a:buSzPct val="93750"/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Power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tools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 </a:t>
            </a:r>
            <a:r>
              <a:rPr sz="2400" spc="-55" dirty="0">
                <a:latin typeface="Arial"/>
                <a:cs typeface="Arial"/>
              </a:rPr>
              <a:t>HEPA 	</a:t>
            </a:r>
            <a:r>
              <a:rPr sz="2400" spc="-10" dirty="0">
                <a:latin typeface="Arial"/>
                <a:cs typeface="Arial"/>
              </a:rPr>
              <a:t>attachments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3798" y="490219"/>
            <a:ext cx="5284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Control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the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spread</a:t>
            </a:r>
            <a:r>
              <a:rPr sz="3600" spc="-114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of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spc="-20" dirty="0">
                <a:latin typeface="Arial"/>
                <a:cs typeface="Arial"/>
              </a:rPr>
              <a:t>dust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8916" y="2604896"/>
            <a:ext cx="4159250" cy="375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90170" indent="-457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Mist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areas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before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sanding, </a:t>
            </a:r>
            <a:r>
              <a:rPr sz="2400" dirty="0">
                <a:latin typeface="Arial"/>
                <a:cs typeface="Arial"/>
              </a:rPr>
              <a:t>scraping,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drilling,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cutting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(except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near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live </a:t>
            </a:r>
            <a:r>
              <a:rPr sz="2400" dirty="0">
                <a:latin typeface="Arial"/>
                <a:cs typeface="Arial"/>
              </a:rPr>
              <a:t>electrical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outlets)</a:t>
            </a:r>
            <a:endParaRPr sz="240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290"/>
              </a:spcBef>
              <a:buAutoNum type="arabicPeriod"/>
              <a:tabLst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Score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paint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utility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knife </a:t>
            </a:r>
            <a:r>
              <a:rPr sz="2400" dirty="0">
                <a:latin typeface="Arial"/>
                <a:cs typeface="Arial"/>
              </a:rPr>
              <a:t>before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separating components</a:t>
            </a:r>
            <a:endParaRPr sz="2400">
              <a:latin typeface="Arial"/>
              <a:cs typeface="Arial"/>
            </a:endParaRPr>
          </a:p>
          <a:p>
            <a:pPr marL="469900" marR="221615" indent="-457200">
              <a:lnSpc>
                <a:spcPct val="100000"/>
              </a:lnSpc>
              <a:spcBef>
                <a:spcPts val="290"/>
              </a:spcBef>
              <a:buAutoNum type="arabicPeriod"/>
              <a:tabLst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Pry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pull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apart </a:t>
            </a:r>
            <a:r>
              <a:rPr sz="2400" dirty="0">
                <a:latin typeface="Arial"/>
                <a:cs typeface="Arial"/>
              </a:rPr>
              <a:t>components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instead</a:t>
            </a:r>
            <a:r>
              <a:rPr sz="2400" spc="-25" dirty="0">
                <a:latin typeface="Arial"/>
                <a:cs typeface="Arial"/>
              </a:rPr>
              <a:t> of </a:t>
            </a:r>
            <a:r>
              <a:rPr sz="2400" dirty="0">
                <a:latin typeface="Arial"/>
                <a:cs typeface="Arial"/>
              </a:rPr>
              <a:t>pounding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hammering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828800" cy="1616710"/>
          </a:xfrm>
          <a:custGeom>
            <a:avLst/>
            <a:gdLst/>
            <a:ahLst/>
            <a:cxnLst/>
            <a:rect l="l" t="t" r="r" b="b"/>
            <a:pathLst>
              <a:path w="1828800" h="1616710">
                <a:moveTo>
                  <a:pt x="1828800" y="0"/>
                </a:moveTo>
                <a:lnTo>
                  <a:pt x="0" y="0"/>
                </a:lnTo>
                <a:lnTo>
                  <a:pt x="0" y="1616710"/>
                </a:lnTo>
                <a:lnTo>
                  <a:pt x="1828800" y="1616710"/>
                </a:lnTo>
                <a:lnTo>
                  <a:pt x="182880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080" marR="5080" indent="-37401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Step </a:t>
            </a:r>
            <a:r>
              <a:rPr spc="-50" dirty="0"/>
              <a:t>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2719" y="1848738"/>
            <a:ext cx="8325484" cy="570865"/>
          </a:xfrm>
          <a:prstGeom prst="rect">
            <a:avLst/>
          </a:prstGeom>
          <a:solidFill>
            <a:srgbClr val="404040"/>
          </a:solidFill>
        </p:spPr>
        <p:txBody>
          <a:bodyPr vert="horz" wrap="square" lIns="0" tIns="342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Create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little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dust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possible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917694" y="2578937"/>
            <a:ext cx="3749040" cy="4184650"/>
            <a:chOff x="4917694" y="2578937"/>
            <a:chExt cx="3749040" cy="4184650"/>
          </a:xfrm>
        </p:grpSpPr>
        <p:sp>
          <p:nvSpPr>
            <p:cNvPr id="8" name="object 8"/>
            <p:cNvSpPr/>
            <p:nvPr/>
          </p:nvSpPr>
          <p:spPr>
            <a:xfrm>
              <a:off x="4917694" y="2578937"/>
              <a:ext cx="3749040" cy="4184650"/>
            </a:xfrm>
            <a:custGeom>
              <a:avLst/>
              <a:gdLst/>
              <a:ahLst/>
              <a:cxnLst/>
              <a:rect l="l" t="t" r="r" b="b"/>
              <a:pathLst>
                <a:path w="3749040" h="4184650">
                  <a:moveTo>
                    <a:pt x="3748532" y="0"/>
                  </a:moveTo>
                  <a:lnTo>
                    <a:pt x="0" y="0"/>
                  </a:lnTo>
                  <a:lnTo>
                    <a:pt x="0" y="4184523"/>
                  </a:lnTo>
                  <a:lnTo>
                    <a:pt x="3748532" y="4184523"/>
                  </a:lnTo>
                  <a:lnTo>
                    <a:pt x="3748532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53479" y="5046154"/>
              <a:ext cx="1828800" cy="127622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53479" y="3043046"/>
              <a:ext cx="1823974" cy="13538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1237" y="3322383"/>
              <a:ext cx="1500886" cy="2760345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917694" y="2578937"/>
            <a:ext cx="3749040" cy="418465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97155" algn="ctr">
              <a:lnSpc>
                <a:spcPct val="100000"/>
              </a:lnSpc>
              <a:spcBef>
                <a:spcPts val="85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  <a:p>
            <a:pPr marR="3275329" algn="ctr">
              <a:lnSpc>
                <a:spcPct val="100000"/>
              </a:lnSpc>
              <a:spcBef>
                <a:spcPts val="16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>
              <a:latin typeface="Arial"/>
              <a:cs typeface="Arial"/>
            </a:endParaRPr>
          </a:p>
          <a:p>
            <a:pPr marL="97155"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35</a:t>
            </a:fld>
            <a:endParaRPr spc="-25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3798" y="490219"/>
            <a:ext cx="5284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Control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the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spread</a:t>
            </a:r>
            <a:r>
              <a:rPr sz="3600" spc="-114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of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spc="-20" dirty="0">
                <a:latin typeface="Arial"/>
                <a:cs typeface="Arial"/>
              </a:rPr>
              <a:t>dust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8190" y="2557017"/>
            <a:ext cx="7757159" cy="313499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85"/>
              </a:spcBef>
              <a:buChar char="•"/>
              <a:tabLst>
                <a:tab pos="240665" algn="l"/>
              </a:tabLst>
            </a:pPr>
            <a:r>
              <a:rPr sz="2400" dirty="0">
                <a:latin typeface="Arial"/>
                <a:cs typeface="Arial"/>
              </a:rPr>
              <a:t>Keep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work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closed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off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0" dirty="0">
                <a:latin typeface="Arial"/>
                <a:cs typeface="Arial"/>
              </a:rPr>
              <a:t> home</a:t>
            </a:r>
            <a:endParaRPr sz="2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90"/>
              </a:spcBef>
              <a:buChar char="•"/>
              <a:tabLst>
                <a:tab pos="240665" algn="l"/>
              </a:tabLst>
            </a:pPr>
            <a:r>
              <a:rPr sz="2400" dirty="0">
                <a:latin typeface="Arial"/>
                <a:cs typeface="Arial"/>
              </a:rPr>
              <a:t>Stay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contained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work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contained </a:t>
            </a:r>
            <a:r>
              <a:rPr sz="2400" spc="-20" dirty="0">
                <a:latin typeface="Arial"/>
                <a:cs typeface="Arial"/>
              </a:rPr>
              <a:t>paths</a:t>
            </a:r>
            <a:endParaRPr sz="2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90"/>
              </a:spcBef>
              <a:buChar char="•"/>
              <a:tabLst>
                <a:tab pos="240665" algn="l"/>
              </a:tabLst>
            </a:pPr>
            <a:r>
              <a:rPr sz="2400" dirty="0">
                <a:latin typeface="Arial"/>
                <a:cs typeface="Arial"/>
              </a:rPr>
              <a:t>Don’t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track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dust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debris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out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work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area</a:t>
            </a:r>
            <a:endParaRPr sz="2400">
              <a:latin typeface="Arial"/>
              <a:cs typeface="Arial"/>
            </a:endParaRPr>
          </a:p>
          <a:p>
            <a:pPr marL="641985" marR="21590" lvl="1" indent="-229235">
              <a:lnSpc>
                <a:spcPct val="100000"/>
              </a:lnSpc>
              <a:spcBef>
                <a:spcPts val="290"/>
              </a:spcBef>
              <a:buChar char="•"/>
              <a:tabLst>
                <a:tab pos="641985" algn="l"/>
              </a:tabLst>
            </a:pPr>
            <a:r>
              <a:rPr sz="2400" dirty="0">
                <a:latin typeface="Arial"/>
                <a:cs typeface="Arial"/>
              </a:rPr>
              <a:t>Remove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disposable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suit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shoe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covers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before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you </a:t>
            </a:r>
            <a:r>
              <a:rPr sz="2400" dirty="0">
                <a:latin typeface="Arial"/>
                <a:cs typeface="Arial"/>
              </a:rPr>
              <a:t>leave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work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area</a:t>
            </a:r>
            <a:endParaRPr sz="2400">
              <a:latin typeface="Arial"/>
              <a:cs typeface="Arial"/>
            </a:endParaRPr>
          </a:p>
          <a:p>
            <a:pPr marL="640715" marR="5080" lvl="1" indent="-227965">
              <a:lnSpc>
                <a:spcPct val="100000"/>
              </a:lnSpc>
              <a:spcBef>
                <a:spcPts val="290"/>
              </a:spcBef>
              <a:buChar char="•"/>
              <a:tabLst>
                <a:tab pos="641985" algn="l"/>
              </a:tabLst>
            </a:pPr>
            <a:r>
              <a:rPr sz="2400" dirty="0">
                <a:latin typeface="Arial"/>
                <a:cs typeface="Arial"/>
              </a:rPr>
              <a:t>Clean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shoes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tack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pads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damp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paper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towels 	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wipe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shoes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before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you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step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protective 	sheeting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828800" cy="1616710"/>
          </a:xfrm>
          <a:custGeom>
            <a:avLst/>
            <a:gdLst/>
            <a:ahLst/>
            <a:cxnLst/>
            <a:rect l="l" t="t" r="r" b="b"/>
            <a:pathLst>
              <a:path w="1828800" h="1616710">
                <a:moveTo>
                  <a:pt x="1828800" y="0"/>
                </a:moveTo>
                <a:lnTo>
                  <a:pt x="0" y="0"/>
                </a:lnTo>
                <a:lnTo>
                  <a:pt x="0" y="1616710"/>
                </a:lnTo>
                <a:lnTo>
                  <a:pt x="1828800" y="1616710"/>
                </a:lnTo>
                <a:lnTo>
                  <a:pt x="182880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080" marR="5080" indent="-37401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Step </a:t>
            </a:r>
            <a:r>
              <a:rPr spc="-50" dirty="0"/>
              <a:t>4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372719" y="1848738"/>
            <a:ext cx="8325484" cy="570865"/>
          </a:xfrm>
          <a:prstGeom prst="rect">
            <a:avLst/>
          </a:prstGeom>
          <a:solidFill>
            <a:srgbClr val="404040"/>
          </a:solidFill>
        </p:spPr>
        <p:txBody>
          <a:bodyPr vert="horz" wrap="square" lIns="0" tIns="342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Keep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dust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within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area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8398" y="490219"/>
            <a:ext cx="5284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Control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the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spread</a:t>
            </a:r>
            <a:r>
              <a:rPr sz="3600" spc="-114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of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spc="-20" dirty="0">
                <a:latin typeface="Arial"/>
                <a:cs typeface="Arial"/>
              </a:rPr>
              <a:t>dust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528" y="2600959"/>
            <a:ext cx="3759200" cy="386651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97180" indent="-284480">
              <a:lnSpc>
                <a:spcPct val="100000"/>
              </a:lnSpc>
              <a:spcBef>
                <a:spcPts val="385"/>
              </a:spcBef>
              <a:buChar char="•"/>
              <a:tabLst>
                <a:tab pos="297180" algn="l"/>
              </a:tabLst>
            </a:pPr>
            <a:r>
              <a:rPr sz="2400" dirty="0">
                <a:latin typeface="Arial"/>
                <a:cs typeface="Arial"/>
              </a:rPr>
              <a:t>Before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removing</a:t>
            </a:r>
            <a:endParaRPr sz="2400">
              <a:latin typeface="Arial"/>
              <a:cs typeface="Arial"/>
            </a:endParaRPr>
          </a:p>
          <a:p>
            <a:pPr marL="698500" marR="53340" lvl="1" indent="-228600">
              <a:lnSpc>
                <a:spcPct val="100000"/>
              </a:lnSpc>
              <a:spcBef>
                <a:spcPts val="290"/>
              </a:spcBef>
              <a:buChar char="•"/>
              <a:tabLst>
                <a:tab pos="698500" algn="l"/>
              </a:tabLst>
            </a:pPr>
            <a:r>
              <a:rPr sz="2400" dirty="0">
                <a:latin typeface="Arial"/>
                <a:cs typeface="Arial"/>
              </a:rPr>
              <a:t>Wrap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securely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heavy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plastic</a:t>
            </a:r>
            <a:r>
              <a:rPr sz="2400" spc="-10" dirty="0">
                <a:latin typeface="Arial"/>
                <a:cs typeface="Arial"/>
              </a:rPr>
              <a:t> sheeting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secure in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heavy- </a:t>
            </a:r>
            <a:r>
              <a:rPr sz="2400" dirty="0">
                <a:latin typeface="Arial"/>
                <a:cs typeface="Arial"/>
              </a:rPr>
              <a:t>duty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plastic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bags</a:t>
            </a:r>
            <a:endParaRPr sz="2400">
              <a:latin typeface="Arial"/>
              <a:cs typeface="Arial"/>
            </a:endParaRPr>
          </a:p>
          <a:p>
            <a:pPr marL="698500" marR="5080" lvl="1" indent="-228600">
              <a:lnSpc>
                <a:spcPct val="100000"/>
              </a:lnSpc>
              <a:spcBef>
                <a:spcPts val="290"/>
              </a:spcBef>
              <a:buChar char="•"/>
              <a:tabLst>
                <a:tab pos="698500" algn="l"/>
              </a:tabLst>
            </a:pPr>
            <a:r>
              <a:rPr sz="2400" dirty="0">
                <a:latin typeface="Arial"/>
                <a:cs typeface="Arial"/>
              </a:rPr>
              <a:t>HEPA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vacuum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outside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25" dirty="0">
                <a:latin typeface="Arial"/>
                <a:cs typeface="Arial"/>
              </a:rPr>
              <a:t>bag</a:t>
            </a:r>
            <a:endParaRPr sz="240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290"/>
              </a:spcBef>
              <a:buChar char="•"/>
              <a:tabLst>
                <a:tab pos="297180" algn="l"/>
              </a:tabLst>
            </a:pPr>
            <a:r>
              <a:rPr sz="2400" dirty="0">
                <a:latin typeface="Arial"/>
                <a:cs typeface="Arial"/>
              </a:rPr>
              <a:t>After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removing</a:t>
            </a:r>
            <a:endParaRPr sz="24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290"/>
              </a:spcBef>
              <a:buChar char="•"/>
              <a:tabLst>
                <a:tab pos="697865" algn="l"/>
              </a:tabLst>
            </a:pPr>
            <a:r>
              <a:rPr sz="2400" dirty="0">
                <a:latin typeface="Arial"/>
                <a:cs typeface="Arial"/>
              </a:rPr>
              <a:t>Store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safe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area</a:t>
            </a:r>
            <a:endParaRPr sz="2400">
              <a:latin typeface="Arial"/>
              <a:cs typeface="Arial"/>
            </a:endParaRPr>
          </a:p>
          <a:p>
            <a:pPr marL="6985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away from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residents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828800" cy="1616710"/>
          </a:xfrm>
          <a:custGeom>
            <a:avLst/>
            <a:gdLst/>
            <a:ahLst/>
            <a:cxnLst/>
            <a:rect l="l" t="t" r="r" b="b"/>
            <a:pathLst>
              <a:path w="1828800" h="1616710">
                <a:moveTo>
                  <a:pt x="1828800" y="0"/>
                </a:moveTo>
                <a:lnTo>
                  <a:pt x="0" y="0"/>
                </a:lnTo>
                <a:lnTo>
                  <a:pt x="0" y="1616710"/>
                </a:lnTo>
                <a:lnTo>
                  <a:pt x="1828800" y="1616710"/>
                </a:lnTo>
                <a:lnTo>
                  <a:pt x="182880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080" marR="5080" indent="-37401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Step </a:t>
            </a:r>
            <a:r>
              <a:rPr spc="-50" dirty="0"/>
              <a:t>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2719" y="1848738"/>
            <a:ext cx="8325484" cy="570865"/>
          </a:xfrm>
          <a:prstGeom prst="rect">
            <a:avLst/>
          </a:prstGeom>
          <a:solidFill>
            <a:srgbClr val="404040"/>
          </a:solidFill>
        </p:spPr>
        <p:txBody>
          <a:bodyPr vert="horz" wrap="square" lIns="0" tIns="342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</a:pPr>
            <a:r>
              <a:rPr sz="3200" spc="-1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remove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components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area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33646" y="2767494"/>
            <a:ext cx="4145279" cy="323342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37</a:t>
            </a:fld>
            <a:endParaRPr spc="-25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93003" y="1888794"/>
            <a:ext cx="2770505" cy="4237355"/>
            <a:chOff x="5993003" y="1888794"/>
            <a:chExt cx="2770505" cy="4237355"/>
          </a:xfrm>
        </p:grpSpPr>
        <p:sp>
          <p:nvSpPr>
            <p:cNvPr id="3" name="object 3"/>
            <p:cNvSpPr/>
            <p:nvPr/>
          </p:nvSpPr>
          <p:spPr>
            <a:xfrm>
              <a:off x="5993003" y="1888794"/>
              <a:ext cx="2770505" cy="4093845"/>
            </a:xfrm>
            <a:custGeom>
              <a:avLst/>
              <a:gdLst/>
              <a:ahLst/>
              <a:cxnLst/>
              <a:rect l="l" t="t" r="r" b="b"/>
              <a:pathLst>
                <a:path w="2770504" h="4093845">
                  <a:moveTo>
                    <a:pt x="2769997" y="0"/>
                  </a:moveTo>
                  <a:lnTo>
                    <a:pt x="0" y="0"/>
                  </a:lnTo>
                  <a:lnTo>
                    <a:pt x="0" y="4093464"/>
                  </a:lnTo>
                  <a:lnTo>
                    <a:pt x="2769997" y="4093464"/>
                  </a:lnTo>
                  <a:lnTo>
                    <a:pt x="2769997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99859" y="2056891"/>
              <a:ext cx="777875" cy="407034"/>
            </a:xfrm>
            <a:custGeom>
              <a:avLst/>
              <a:gdLst/>
              <a:ahLst/>
              <a:cxnLst/>
              <a:rect l="l" t="t" r="r" b="b"/>
              <a:pathLst>
                <a:path w="777875" h="407035">
                  <a:moveTo>
                    <a:pt x="610235" y="103758"/>
                  </a:moveTo>
                  <a:lnTo>
                    <a:pt x="541924" y="114522"/>
                  </a:lnTo>
                  <a:lnTo>
                    <a:pt x="489331" y="146812"/>
                  </a:lnTo>
                  <a:lnTo>
                    <a:pt x="455675" y="195675"/>
                  </a:lnTo>
                  <a:lnTo>
                    <a:pt x="444500" y="256158"/>
                  </a:lnTo>
                  <a:lnTo>
                    <a:pt x="447809" y="290089"/>
                  </a:lnTo>
                  <a:lnTo>
                    <a:pt x="474289" y="347759"/>
                  </a:lnTo>
                  <a:lnTo>
                    <a:pt x="520727" y="386976"/>
                  </a:lnTo>
                  <a:lnTo>
                    <a:pt x="577218" y="404693"/>
                  </a:lnTo>
                  <a:lnTo>
                    <a:pt x="610489" y="406907"/>
                  </a:lnTo>
                  <a:lnTo>
                    <a:pt x="647590" y="404240"/>
                  </a:lnTo>
                  <a:lnTo>
                    <a:pt x="708983" y="382904"/>
                  </a:lnTo>
                  <a:lnTo>
                    <a:pt x="752707" y="341322"/>
                  </a:lnTo>
                  <a:lnTo>
                    <a:pt x="757771" y="331850"/>
                  </a:lnTo>
                  <a:lnTo>
                    <a:pt x="611124" y="331850"/>
                  </a:lnTo>
                  <a:lnTo>
                    <a:pt x="599719" y="330686"/>
                  </a:lnTo>
                  <a:lnTo>
                    <a:pt x="564719" y="302732"/>
                  </a:lnTo>
                  <a:lnTo>
                    <a:pt x="555892" y="256158"/>
                  </a:lnTo>
                  <a:lnTo>
                    <a:pt x="555956" y="254507"/>
                  </a:lnTo>
                  <a:lnTo>
                    <a:pt x="564826" y="209559"/>
                  </a:lnTo>
                  <a:lnTo>
                    <a:pt x="600293" y="181399"/>
                  </a:lnTo>
                  <a:lnTo>
                    <a:pt x="611886" y="180212"/>
                  </a:lnTo>
                  <a:lnTo>
                    <a:pt x="759564" y="180212"/>
                  </a:lnTo>
                  <a:lnTo>
                    <a:pt x="757529" y="175855"/>
                  </a:lnTo>
                  <a:lnTo>
                    <a:pt x="741934" y="154304"/>
                  </a:lnTo>
                  <a:lnTo>
                    <a:pt x="716998" y="132208"/>
                  </a:lnTo>
                  <a:lnTo>
                    <a:pt x="686752" y="116411"/>
                  </a:lnTo>
                  <a:lnTo>
                    <a:pt x="651172" y="106924"/>
                  </a:lnTo>
                  <a:lnTo>
                    <a:pt x="610235" y="103758"/>
                  </a:lnTo>
                  <a:close/>
                </a:path>
                <a:path w="777875" h="407035">
                  <a:moveTo>
                    <a:pt x="759564" y="180212"/>
                  </a:moveTo>
                  <a:lnTo>
                    <a:pt x="611886" y="180212"/>
                  </a:lnTo>
                  <a:lnTo>
                    <a:pt x="622935" y="181377"/>
                  </a:lnTo>
                  <a:lnTo>
                    <a:pt x="633031" y="184864"/>
                  </a:lnTo>
                  <a:lnTo>
                    <a:pt x="662082" y="221964"/>
                  </a:lnTo>
                  <a:lnTo>
                    <a:pt x="665966" y="254507"/>
                  </a:lnTo>
                  <a:lnTo>
                    <a:pt x="665922" y="256158"/>
                  </a:lnTo>
                  <a:lnTo>
                    <a:pt x="657254" y="303037"/>
                  </a:lnTo>
                  <a:lnTo>
                    <a:pt x="622579" y="330708"/>
                  </a:lnTo>
                  <a:lnTo>
                    <a:pt x="611124" y="331850"/>
                  </a:lnTo>
                  <a:lnTo>
                    <a:pt x="757771" y="331850"/>
                  </a:lnTo>
                  <a:lnTo>
                    <a:pt x="766556" y="315420"/>
                  </a:lnTo>
                  <a:lnTo>
                    <a:pt x="774856" y="286494"/>
                  </a:lnTo>
                  <a:lnTo>
                    <a:pt x="777621" y="254507"/>
                  </a:lnTo>
                  <a:lnTo>
                    <a:pt x="775384" y="225956"/>
                  </a:lnTo>
                  <a:lnTo>
                    <a:pt x="768683" y="199739"/>
                  </a:lnTo>
                  <a:lnTo>
                    <a:pt x="759564" y="180212"/>
                  </a:lnTo>
                  <a:close/>
                </a:path>
                <a:path w="777875" h="407035">
                  <a:moveTo>
                    <a:pt x="115570" y="0"/>
                  </a:moveTo>
                  <a:lnTo>
                    <a:pt x="0" y="0"/>
                  </a:lnTo>
                  <a:lnTo>
                    <a:pt x="0" y="400430"/>
                  </a:lnTo>
                  <a:lnTo>
                    <a:pt x="116332" y="400430"/>
                  </a:lnTo>
                  <a:lnTo>
                    <a:pt x="116332" y="180593"/>
                  </a:lnTo>
                  <a:lnTo>
                    <a:pt x="238485" y="180593"/>
                  </a:lnTo>
                  <a:lnTo>
                    <a:pt x="115570" y="0"/>
                  </a:lnTo>
                  <a:close/>
                </a:path>
                <a:path w="777875" h="407035">
                  <a:moveTo>
                    <a:pt x="238485" y="180593"/>
                  </a:moveTo>
                  <a:lnTo>
                    <a:pt x="116332" y="180593"/>
                  </a:lnTo>
                  <a:lnTo>
                    <a:pt x="266319" y="400430"/>
                  </a:lnTo>
                  <a:lnTo>
                    <a:pt x="382905" y="400430"/>
                  </a:lnTo>
                  <a:lnTo>
                    <a:pt x="382905" y="221487"/>
                  </a:lnTo>
                  <a:lnTo>
                    <a:pt x="266319" y="221487"/>
                  </a:lnTo>
                  <a:lnTo>
                    <a:pt x="238485" y="180593"/>
                  </a:lnTo>
                  <a:close/>
                </a:path>
                <a:path w="777875" h="407035">
                  <a:moveTo>
                    <a:pt x="382905" y="0"/>
                  </a:moveTo>
                  <a:lnTo>
                    <a:pt x="266319" y="0"/>
                  </a:lnTo>
                  <a:lnTo>
                    <a:pt x="266319" y="221487"/>
                  </a:lnTo>
                  <a:lnTo>
                    <a:pt x="382905" y="221487"/>
                  </a:lnTo>
                  <a:lnTo>
                    <a:pt x="3829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9642" y="2231008"/>
              <a:ext cx="122300" cy="16383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999859" y="2056891"/>
              <a:ext cx="777875" cy="407034"/>
            </a:xfrm>
            <a:custGeom>
              <a:avLst/>
              <a:gdLst/>
              <a:ahLst/>
              <a:cxnLst/>
              <a:rect l="l" t="t" r="r" b="b"/>
              <a:pathLst>
                <a:path w="777875" h="407035">
                  <a:moveTo>
                    <a:pt x="610235" y="103758"/>
                  </a:moveTo>
                  <a:lnTo>
                    <a:pt x="651172" y="106924"/>
                  </a:lnTo>
                  <a:lnTo>
                    <a:pt x="716998" y="132208"/>
                  </a:lnTo>
                  <a:lnTo>
                    <a:pt x="757529" y="175855"/>
                  </a:lnTo>
                  <a:lnTo>
                    <a:pt x="775384" y="225956"/>
                  </a:lnTo>
                  <a:lnTo>
                    <a:pt x="777621" y="254507"/>
                  </a:lnTo>
                  <a:lnTo>
                    <a:pt x="774856" y="286494"/>
                  </a:lnTo>
                  <a:lnTo>
                    <a:pt x="752707" y="341322"/>
                  </a:lnTo>
                  <a:lnTo>
                    <a:pt x="708983" y="382904"/>
                  </a:lnTo>
                  <a:lnTo>
                    <a:pt x="647590" y="404240"/>
                  </a:lnTo>
                  <a:lnTo>
                    <a:pt x="610489" y="406907"/>
                  </a:lnTo>
                  <a:lnTo>
                    <a:pt x="577218" y="404693"/>
                  </a:lnTo>
                  <a:lnTo>
                    <a:pt x="520727" y="386976"/>
                  </a:lnTo>
                  <a:lnTo>
                    <a:pt x="474289" y="347759"/>
                  </a:lnTo>
                  <a:lnTo>
                    <a:pt x="447809" y="290089"/>
                  </a:lnTo>
                  <a:lnTo>
                    <a:pt x="444500" y="256158"/>
                  </a:lnTo>
                  <a:lnTo>
                    <a:pt x="447290" y="224464"/>
                  </a:lnTo>
                  <a:lnTo>
                    <a:pt x="469681" y="169791"/>
                  </a:lnTo>
                  <a:lnTo>
                    <a:pt x="513669" y="127976"/>
                  </a:lnTo>
                  <a:lnTo>
                    <a:pt x="574109" y="106449"/>
                  </a:lnTo>
                  <a:lnTo>
                    <a:pt x="610235" y="103758"/>
                  </a:lnTo>
                  <a:close/>
                </a:path>
                <a:path w="777875" h="407035">
                  <a:moveTo>
                    <a:pt x="0" y="0"/>
                  </a:moveTo>
                  <a:lnTo>
                    <a:pt x="115570" y="0"/>
                  </a:lnTo>
                  <a:lnTo>
                    <a:pt x="266319" y="221487"/>
                  </a:lnTo>
                  <a:lnTo>
                    <a:pt x="266319" y="0"/>
                  </a:lnTo>
                  <a:lnTo>
                    <a:pt x="382905" y="0"/>
                  </a:lnTo>
                  <a:lnTo>
                    <a:pt x="382905" y="400430"/>
                  </a:lnTo>
                  <a:lnTo>
                    <a:pt x="266319" y="400430"/>
                  </a:lnTo>
                  <a:lnTo>
                    <a:pt x="116332" y="180593"/>
                  </a:lnTo>
                  <a:lnTo>
                    <a:pt x="116332" y="400430"/>
                  </a:lnTo>
                  <a:lnTo>
                    <a:pt x="0" y="40043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3795" y="2807461"/>
              <a:ext cx="1497837" cy="143789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3216" y="4455286"/>
              <a:ext cx="2409697" cy="167081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193798" y="311911"/>
            <a:ext cx="54114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Control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the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spread</a:t>
            </a:r>
            <a:r>
              <a:rPr sz="3600" spc="-114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of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dust: </a:t>
            </a:r>
            <a:r>
              <a:rPr sz="3600" dirty="0">
                <a:latin typeface="Arial"/>
                <a:cs typeface="Arial"/>
              </a:rPr>
              <a:t>Prohibited</a:t>
            </a:r>
            <a:r>
              <a:rPr sz="3600" spc="-7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practices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0349" y="2636861"/>
            <a:ext cx="5089525" cy="3511346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99085" algn="l"/>
              </a:tabLst>
            </a:pPr>
            <a:r>
              <a:rPr sz="2400" b="1" dirty="0">
                <a:latin typeface="Arial"/>
                <a:cs typeface="Arial"/>
              </a:rPr>
              <a:t>Do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not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 </a:t>
            </a:r>
            <a:r>
              <a:rPr sz="2400" spc="-10" dirty="0">
                <a:latin typeface="Arial"/>
                <a:cs typeface="Arial"/>
              </a:rPr>
              <a:t>open-</a:t>
            </a:r>
            <a:r>
              <a:rPr sz="2400" dirty="0">
                <a:latin typeface="Arial"/>
                <a:cs typeface="Arial"/>
              </a:rPr>
              <a:t>flame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burning</a:t>
            </a:r>
            <a:endParaRPr sz="2400" dirty="0">
              <a:latin typeface="Arial"/>
              <a:cs typeface="Arial"/>
            </a:endParaRPr>
          </a:p>
          <a:p>
            <a:pPr marL="299085" marR="5080" indent="-287020">
              <a:lnSpc>
                <a:spcPct val="105000"/>
              </a:lnSpc>
              <a:spcBef>
                <a:spcPts val="150"/>
              </a:spcBef>
              <a:buFont typeface="Arial"/>
              <a:buChar char="•"/>
              <a:tabLst>
                <a:tab pos="469900" algn="l"/>
              </a:tabLst>
            </a:pPr>
            <a:r>
              <a:rPr sz="2400" b="1" dirty="0">
                <a:latin typeface="Arial"/>
                <a:cs typeface="Arial"/>
              </a:rPr>
              <a:t>Do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not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remove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paint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high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heat 	</a:t>
            </a:r>
            <a:r>
              <a:rPr sz="2400" dirty="0">
                <a:latin typeface="Arial"/>
                <a:cs typeface="Arial"/>
              </a:rPr>
              <a:t>(heat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guns must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operate</a:t>
            </a:r>
            <a:r>
              <a:rPr sz="2400" spc="-10" dirty="0">
                <a:latin typeface="Arial"/>
                <a:cs typeface="Arial"/>
              </a:rPr>
              <a:t> under 	</a:t>
            </a:r>
            <a:r>
              <a:rPr sz="2400" dirty="0">
                <a:latin typeface="Arial"/>
                <a:cs typeface="Arial"/>
              </a:rPr>
              <a:t>1,100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degrees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Fahrenheit)</a:t>
            </a:r>
            <a:r>
              <a:rPr lang="en-US" sz="2400" spc="-10" dirty="0">
                <a:latin typeface="Arial"/>
                <a:cs typeface="Arial"/>
              </a:rPr>
              <a:t> </a:t>
            </a:r>
            <a:br>
              <a:rPr lang="en-US" sz="2400" spc="-10" dirty="0">
                <a:latin typeface="Arial"/>
                <a:cs typeface="Arial"/>
              </a:rPr>
            </a:br>
            <a:r>
              <a:rPr lang="en-US" sz="2400" spc="-10" dirty="0">
                <a:latin typeface="Arial"/>
                <a:cs typeface="Arial"/>
              </a:rPr>
              <a:t>  (No heat guns in Kansas)</a:t>
            </a:r>
            <a:endParaRPr sz="2400" dirty="0">
              <a:latin typeface="Arial"/>
              <a:cs typeface="Arial"/>
            </a:endParaRPr>
          </a:p>
          <a:p>
            <a:pPr marL="299085" marR="203835" indent="-28702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299085" algn="l"/>
              </a:tabLst>
            </a:pPr>
            <a:r>
              <a:rPr sz="2400" b="1" dirty="0">
                <a:latin typeface="Arial"/>
                <a:cs typeface="Arial"/>
              </a:rPr>
              <a:t>Do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not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power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tools,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such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as </a:t>
            </a:r>
            <a:r>
              <a:rPr sz="2400" dirty="0">
                <a:latin typeface="Arial"/>
                <a:cs typeface="Arial"/>
              </a:rPr>
              <a:t>sanders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grinders,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unless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they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shrouded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have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HEPA </a:t>
            </a:r>
            <a:r>
              <a:rPr sz="2400" spc="-10" dirty="0">
                <a:latin typeface="Arial"/>
                <a:cs typeface="Arial"/>
              </a:rPr>
              <a:t>attachments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828800" cy="1616710"/>
          </a:xfrm>
          <a:custGeom>
            <a:avLst/>
            <a:gdLst/>
            <a:ahLst/>
            <a:cxnLst/>
            <a:rect l="l" t="t" r="r" b="b"/>
            <a:pathLst>
              <a:path w="1828800" h="1616710">
                <a:moveTo>
                  <a:pt x="1828800" y="0"/>
                </a:moveTo>
                <a:lnTo>
                  <a:pt x="0" y="0"/>
                </a:lnTo>
                <a:lnTo>
                  <a:pt x="0" y="1616710"/>
                </a:lnTo>
                <a:lnTo>
                  <a:pt x="1828800" y="1616710"/>
                </a:lnTo>
                <a:lnTo>
                  <a:pt x="182880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080" marR="5080" indent="-37401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Step </a:t>
            </a:r>
            <a:r>
              <a:rPr spc="-50" dirty="0"/>
              <a:t>4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38</a:t>
            </a:fld>
            <a:endParaRPr spc="-25" dirty="0"/>
          </a:p>
        </p:txBody>
      </p:sp>
      <p:sp>
        <p:nvSpPr>
          <p:cNvPr id="13" name="object 13"/>
          <p:cNvSpPr txBox="1"/>
          <p:nvPr/>
        </p:nvSpPr>
        <p:spPr>
          <a:xfrm>
            <a:off x="372719" y="1877313"/>
            <a:ext cx="5466715" cy="570865"/>
          </a:xfrm>
          <a:prstGeom prst="rect">
            <a:avLst/>
          </a:prstGeom>
          <a:solidFill>
            <a:srgbClr val="404040"/>
          </a:solidFill>
        </p:spPr>
        <p:txBody>
          <a:bodyPr vert="horz" wrap="square" lIns="0" tIns="342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working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lead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paint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3798" y="450341"/>
            <a:ext cx="4623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Leave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work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area</a:t>
            </a:r>
            <a:r>
              <a:rPr sz="3600" spc="-12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clean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4616" y="2474785"/>
            <a:ext cx="7144384" cy="13430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dirty="0">
                <a:latin typeface="Arial"/>
                <a:cs typeface="Arial"/>
              </a:rPr>
              <a:t>Leave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work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completely clean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dust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debris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SzPct val="93750"/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At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every </a:t>
            </a:r>
            <a:r>
              <a:rPr sz="2400" spc="-25" dirty="0">
                <a:latin typeface="Arial"/>
                <a:cs typeface="Arial"/>
              </a:rPr>
              <a:t>day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SzPct val="93750"/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At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job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828800" cy="1616710"/>
          </a:xfrm>
          <a:custGeom>
            <a:avLst/>
            <a:gdLst/>
            <a:ahLst/>
            <a:cxnLst/>
            <a:rect l="l" t="t" r="r" b="b"/>
            <a:pathLst>
              <a:path w="1828800" h="1616710">
                <a:moveTo>
                  <a:pt x="1828800" y="0"/>
                </a:moveTo>
                <a:lnTo>
                  <a:pt x="0" y="0"/>
                </a:lnTo>
                <a:lnTo>
                  <a:pt x="0" y="1616710"/>
                </a:lnTo>
                <a:lnTo>
                  <a:pt x="1828800" y="1616710"/>
                </a:lnTo>
                <a:lnTo>
                  <a:pt x="182880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080" marR="5080" indent="-37401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Step </a:t>
            </a:r>
            <a:r>
              <a:rPr spc="-50" dirty="0"/>
              <a:t>5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39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354152" y="4739093"/>
            <a:ext cx="8309609" cy="778417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3936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9"/>
              </a:spcBef>
            </a:pPr>
            <a:r>
              <a:rPr sz="2400" dirty="0">
                <a:latin typeface="Arial"/>
                <a:cs typeface="Arial"/>
              </a:rPr>
              <a:t>Note: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Certified Renovator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must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on-</a:t>
            </a:r>
            <a:r>
              <a:rPr sz="2400" dirty="0">
                <a:latin typeface="Arial"/>
                <a:cs typeface="Arial"/>
              </a:rPr>
              <a:t>site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while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work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being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cleaned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2719" y="1892553"/>
            <a:ext cx="8309609" cy="570865"/>
          </a:xfrm>
          <a:prstGeom prst="rect">
            <a:avLst/>
          </a:prstGeom>
          <a:solidFill>
            <a:srgbClr val="404040"/>
          </a:solidFill>
        </p:spPr>
        <p:txBody>
          <a:bodyPr vert="horz" wrap="square" lIns="0" tIns="342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Main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idea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000" y="4165434"/>
            <a:ext cx="8301355" cy="2139950"/>
            <a:chOff x="381000" y="4165434"/>
            <a:chExt cx="8301355" cy="2139950"/>
          </a:xfrm>
        </p:grpSpPr>
        <p:sp>
          <p:nvSpPr>
            <p:cNvPr id="3" name="object 3"/>
            <p:cNvSpPr/>
            <p:nvPr/>
          </p:nvSpPr>
          <p:spPr>
            <a:xfrm>
              <a:off x="381000" y="4165434"/>
              <a:ext cx="8301355" cy="2139950"/>
            </a:xfrm>
            <a:custGeom>
              <a:avLst/>
              <a:gdLst/>
              <a:ahLst/>
              <a:cxnLst/>
              <a:rect l="l" t="t" r="r" b="b"/>
              <a:pathLst>
                <a:path w="8301355" h="2139950">
                  <a:moveTo>
                    <a:pt x="8301101" y="0"/>
                  </a:moveTo>
                  <a:lnTo>
                    <a:pt x="0" y="0"/>
                  </a:lnTo>
                  <a:lnTo>
                    <a:pt x="0" y="2139823"/>
                  </a:lnTo>
                  <a:lnTo>
                    <a:pt x="8301101" y="2139823"/>
                  </a:lnTo>
                  <a:lnTo>
                    <a:pt x="8301101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9552" y="4431080"/>
              <a:ext cx="2080768" cy="16643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40880" y="4437684"/>
              <a:ext cx="1425575" cy="165773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2612" y="4432731"/>
              <a:ext cx="1627251" cy="166268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46320" y="4431080"/>
              <a:ext cx="1866900" cy="1664335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64616" y="501471"/>
            <a:ext cx="686180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Why</a:t>
            </a:r>
            <a:r>
              <a:rPr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should</a:t>
            </a:r>
            <a:r>
              <a:rPr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take</a:t>
            </a:r>
            <a:r>
              <a:rPr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this</a:t>
            </a:r>
            <a:r>
              <a:rPr spc="-10" dirty="0">
                <a:solidFill>
                  <a:srgbClr val="000000"/>
                </a:solidFill>
                <a:latin typeface="Arial"/>
                <a:cs typeface="Arial"/>
              </a:rPr>
              <a:t> course?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9" name="object 9"/>
          <p:cNvSpPr txBox="1"/>
          <p:nvPr/>
        </p:nvSpPr>
        <p:spPr>
          <a:xfrm>
            <a:off x="464616" y="1499742"/>
            <a:ext cx="8060690" cy="19364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SzPct val="93750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To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meet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requirements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lang="en-US" sz="2400" b="1" dirty="0">
                <a:latin typeface="Arial"/>
                <a:cs typeface="Arial"/>
              </a:rPr>
              <a:t>the EPA or Kansas </a:t>
            </a:r>
            <a:r>
              <a:rPr sz="2400" dirty="0">
                <a:latin typeface="Arial"/>
                <a:cs typeface="Arial"/>
              </a:rPr>
              <a:t>if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you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work on </a:t>
            </a:r>
            <a:r>
              <a:rPr sz="2400" spc="-10" dirty="0">
                <a:latin typeface="Arial"/>
                <a:cs typeface="Arial"/>
              </a:rPr>
              <a:t>homes, child-</a:t>
            </a:r>
            <a:r>
              <a:rPr sz="2400" dirty="0">
                <a:latin typeface="Arial"/>
                <a:cs typeface="Arial"/>
              </a:rPr>
              <a:t>care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facilities, and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many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schools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built before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1978</a:t>
            </a:r>
            <a:endParaRPr sz="2400" dirty="0">
              <a:latin typeface="Arial"/>
              <a:cs typeface="Arial"/>
            </a:endParaRPr>
          </a:p>
          <a:p>
            <a:pPr marL="355600" marR="635000" indent="-342900">
              <a:lnSpc>
                <a:spcPct val="100000"/>
              </a:lnSpc>
              <a:spcBef>
                <a:spcPts val="575"/>
              </a:spcBef>
              <a:buSzPct val="93750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To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learn how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protect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yourself,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your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family,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your </a:t>
            </a:r>
            <a:r>
              <a:rPr sz="2400" dirty="0">
                <a:latin typeface="Arial"/>
                <a:cs typeface="Arial"/>
              </a:rPr>
              <a:t>customers,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your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community from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lead </a:t>
            </a:r>
            <a:r>
              <a:rPr sz="2400" spc="-10" dirty="0">
                <a:latin typeface="Arial"/>
                <a:cs typeface="Arial"/>
              </a:rPr>
              <a:t>poisoning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3798" y="311911"/>
            <a:ext cx="57169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Leave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work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area</a:t>
            </a:r>
            <a:r>
              <a:rPr sz="3600" spc="-12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completely </a:t>
            </a:r>
            <a:r>
              <a:rPr sz="3600" dirty="0">
                <a:latin typeface="Arial"/>
                <a:cs typeface="Arial"/>
              </a:rPr>
              <a:t>clean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of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dust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and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debris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4616" y="2757042"/>
            <a:ext cx="3657600" cy="36836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75"/>
              </a:spcBef>
              <a:buSzPct val="93750"/>
              <a:buChar char="•"/>
              <a:tabLst>
                <a:tab pos="354965" algn="l"/>
              </a:tabLst>
            </a:pPr>
            <a:r>
              <a:rPr sz="2400" spc="-10" dirty="0">
                <a:latin typeface="Arial"/>
                <a:cs typeface="Arial"/>
              </a:rPr>
              <a:t>Heavy-</a:t>
            </a:r>
            <a:r>
              <a:rPr sz="2400" dirty="0">
                <a:latin typeface="Arial"/>
                <a:cs typeface="Arial"/>
              </a:rPr>
              <a:t>duty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plastic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bags</a:t>
            </a:r>
            <a:endParaRPr sz="2400">
              <a:latin typeface="Arial"/>
              <a:cs typeface="Arial"/>
            </a:endParaRPr>
          </a:p>
          <a:p>
            <a:pPr marL="355600" marR="973455" indent="-342900">
              <a:lnSpc>
                <a:spcPct val="100000"/>
              </a:lnSpc>
              <a:spcBef>
                <a:spcPts val="575"/>
              </a:spcBef>
              <a:buSzPct val="93750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Masking,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duct,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or </a:t>
            </a:r>
            <a:r>
              <a:rPr sz="2400" dirty="0">
                <a:latin typeface="Arial"/>
                <a:cs typeface="Arial"/>
              </a:rPr>
              <a:t>painter’s</a:t>
            </a:r>
            <a:r>
              <a:rPr sz="2400" spc="-20" dirty="0">
                <a:latin typeface="Arial"/>
                <a:cs typeface="Arial"/>
              </a:rPr>
              <a:t> tape</a:t>
            </a:r>
            <a:endParaRPr sz="2400">
              <a:latin typeface="Arial"/>
              <a:cs typeface="Arial"/>
            </a:endParaRPr>
          </a:p>
          <a:p>
            <a:pPr marL="355600" marR="295275" indent="-342900">
              <a:lnSpc>
                <a:spcPct val="100000"/>
              </a:lnSpc>
              <a:spcBef>
                <a:spcPts val="580"/>
              </a:spcBef>
              <a:buSzPct val="93750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Misting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bottle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pump </a:t>
            </a:r>
            <a:r>
              <a:rPr sz="2400" spc="-10" dirty="0">
                <a:latin typeface="Arial"/>
                <a:cs typeface="Arial"/>
              </a:rPr>
              <a:t>sprayer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SzPct val="93750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Disposable wet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wipes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or </a:t>
            </a:r>
            <a:r>
              <a:rPr sz="2400" dirty="0">
                <a:latin typeface="Arial"/>
                <a:cs typeface="Arial"/>
              </a:rPr>
              <a:t>hand</a:t>
            </a:r>
            <a:r>
              <a:rPr sz="2400" spc="-10" dirty="0">
                <a:latin typeface="Arial"/>
                <a:cs typeface="Arial"/>
              </a:rPr>
              <a:t> towels</a:t>
            </a:r>
            <a:endParaRPr sz="2400">
              <a:latin typeface="Arial"/>
              <a:cs typeface="Arial"/>
            </a:endParaRPr>
          </a:p>
          <a:p>
            <a:pPr marL="355600" marR="687705" indent="-342900">
              <a:lnSpc>
                <a:spcPct val="100000"/>
              </a:lnSpc>
              <a:spcBef>
                <a:spcPts val="580"/>
              </a:spcBef>
              <a:buSzPct val="93750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HEPA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vacuum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with </a:t>
            </a:r>
            <a:r>
              <a:rPr sz="2400" dirty="0">
                <a:latin typeface="Arial"/>
                <a:cs typeface="Arial"/>
              </a:rPr>
              <a:t>beater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bar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828800" cy="1616710"/>
          </a:xfrm>
          <a:custGeom>
            <a:avLst/>
            <a:gdLst/>
            <a:ahLst/>
            <a:cxnLst/>
            <a:rect l="l" t="t" r="r" b="b"/>
            <a:pathLst>
              <a:path w="1828800" h="1616710">
                <a:moveTo>
                  <a:pt x="1828800" y="0"/>
                </a:moveTo>
                <a:lnTo>
                  <a:pt x="0" y="0"/>
                </a:lnTo>
                <a:lnTo>
                  <a:pt x="0" y="1616710"/>
                </a:lnTo>
                <a:lnTo>
                  <a:pt x="1828800" y="1616710"/>
                </a:lnTo>
                <a:lnTo>
                  <a:pt x="182880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080" marR="5080" indent="-37401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Step </a:t>
            </a:r>
            <a:r>
              <a:rPr spc="-50" dirty="0"/>
              <a:t>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2719" y="1892553"/>
            <a:ext cx="8309609" cy="570865"/>
          </a:xfrm>
          <a:prstGeom prst="rect">
            <a:avLst/>
          </a:prstGeom>
          <a:solidFill>
            <a:srgbClr val="404040"/>
          </a:solidFill>
        </p:spPr>
        <p:txBody>
          <a:bodyPr vert="horz" wrap="square" lIns="0" tIns="342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Supplies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tools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you’ll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840859" y="2804286"/>
            <a:ext cx="3823970" cy="3860800"/>
            <a:chOff x="4840859" y="2804286"/>
            <a:chExt cx="3823970" cy="38608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40859" y="2804286"/>
              <a:ext cx="1920239" cy="14081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44589" y="4205388"/>
              <a:ext cx="1920239" cy="2459228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40</a:t>
            </a:fld>
            <a:endParaRPr spc="-25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3798" y="311911"/>
            <a:ext cx="57169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Leave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work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area</a:t>
            </a:r>
            <a:r>
              <a:rPr sz="3600" spc="-12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completely </a:t>
            </a:r>
            <a:r>
              <a:rPr sz="3600" dirty="0">
                <a:latin typeface="Arial"/>
                <a:cs typeface="Arial"/>
              </a:rPr>
              <a:t>clean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of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dust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and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debris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89728" y="2770453"/>
            <a:ext cx="3790950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SzPct val="93750"/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Detergent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general-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purpose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cleaner</a:t>
            </a:r>
            <a:endParaRPr sz="2400">
              <a:latin typeface="Arial"/>
              <a:cs typeface="Arial"/>
            </a:endParaRPr>
          </a:p>
          <a:p>
            <a:pPr marL="355600" marR="18415" indent="-342900">
              <a:lnSpc>
                <a:spcPct val="100000"/>
              </a:lnSpc>
              <a:spcBef>
                <a:spcPts val="575"/>
              </a:spcBef>
              <a:buSzPct val="93750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Mop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disposable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mop </a:t>
            </a:r>
            <a:r>
              <a:rPr sz="2400" spc="-10" dirty="0">
                <a:latin typeface="Arial"/>
                <a:cs typeface="Arial"/>
              </a:rPr>
              <a:t>heads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SzPct val="93750"/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Two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buckets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two-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sided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bucket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 </a:t>
            </a:r>
            <a:r>
              <a:rPr sz="2400" spc="-10" dirty="0">
                <a:latin typeface="Arial"/>
                <a:cs typeface="Arial"/>
              </a:rPr>
              <a:t>wringer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SzPct val="93750"/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Shovel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rake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SzPct val="93750"/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Wet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mopping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system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SzPct val="93750"/>
              <a:buChar char="•"/>
              <a:tabLst>
                <a:tab pos="354965" algn="l"/>
              </a:tabLst>
            </a:pPr>
            <a:r>
              <a:rPr sz="2400" spc="-10" dirty="0">
                <a:latin typeface="Arial"/>
                <a:cs typeface="Arial"/>
              </a:rPr>
              <a:t>Swiffer®-</a:t>
            </a:r>
            <a:r>
              <a:rPr sz="2400" dirty="0">
                <a:latin typeface="Arial"/>
                <a:cs typeface="Arial"/>
              </a:rPr>
              <a:t>type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dry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cloths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828800" cy="1616710"/>
          </a:xfrm>
          <a:custGeom>
            <a:avLst/>
            <a:gdLst/>
            <a:ahLst/>
            <a:cxnLst/>
            <a:rect l="l" t="t" r="r" b="b"/>
            <a:pathLst>
              <a:path w="1828800" h="1616710">
                <a:moveTo>
                  <a:pt x="1828800" y="0"/>
                </a:moveTo>
                <a:lnTo>
                  <a:pt x="0" y="0"/>
                </a:lnTo>
                <a:lnTo>
                  <a:pt x="0" y="1616710"/>
                </a:lnTo>
                <a:lnTo>
                  <a:pt x="1828800" y="1616710"/>
                </a:lnTo>
                <a:lnTo>
                  <a:pt x="182880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080" marR="5080" indent="-37401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Step </a:t>
            </a:r>
            <a:r>
              <a:rPr spc="-50" dirty="0"/>
              <a:t>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2719" y="1892553"/>
            <a:ext cx="8309609" cy="570865"/>
          </a:xfrm>
          <a:prstGeom prst="rect">
            <a:avLst/>
          </a:prstGeom>
          <a:solidFill>
            <a:srgbClr val="404040"/>
          </a:solidFill>
        </p:spPr>
        <p:txBody>
          <a:bodyPr vert="horz" wrap="square" lIns="0" tIns="342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Supplies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tools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you’ll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34378" y="2744596"/>
            <a:ext cx="4147820" cy="3937635"/>
            <a:chOff x="334378" y="2744596"/>
            <a:chExt cx="4147820" cy="393763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3663" y="2744596"/>
              <a:ext cx="2598419" cy="22983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378" y="4588280"/>
              <a:ext cx="1580514" cy="2093594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41</a:t>
            </a:fld>
            <a:endParaRPr spc="-25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3798" y="311911"/>
            <a:ext cx="55130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Leave</a:t>
            </a:r>
            <a:r>
              <a:rPr sz="3600" spc="-10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the</a:t>
            </a:r>
            <a:r>
              <a:rPr sz="3600" spc="-10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work</a:t>
            </a:r>
            <a:r>
              <a:rPr sz="3600" spc="-9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area</a:t>
            </a:r>
            <a:r>
              <a:rPr sz="3600" spc="-114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clean: </a:t>
            </a:r>
            <a:r>
              <a:rPr sz="3600" dirty="0">
                <a:latin typeface="Arial"/>
                <a:cs typeface="Arial"/>
              </a:rPr>
              <a:t>Every </a:t>
            </a:r>
            <a:r>
              <a:rPr sz="3600" spc="-25" dirty="0">
                <a:latin typeface="Arial"/>
                <a:cs typeface="Arial"/>
              </a:rPr>
              <a:t>day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0390" y="2567723"/>
            <a:ext cx="4023360" cy="408940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38100" rIns="0" bIns="0" rtlCol="0">
            <a:spAutoFit/>
          </a:bodyPr>
          <a:lstStyle/>
          <a:p>
            <a:pPr marL="434340" marR="156845" indent="-342900" algn="just">
              <a:lnSpc>
                <a:spcPct val="100000"/>
              </a:lnSpc>
              <a:spcBef>
                <a:spcPts val="300"/>
              </a:spcBef>
              <a:buSzPct val="93750"/>
              <a:buChar char="•"/>
              <a:tabLst>
                <a:tab pos="434340" algn="l"/>
              </a:tabLst>
            </a:pPr>
            <a:r>
              <a:rPr sz="2400" dirty="0">
                <a:latin typeface="Arial"/>
                <a:cs typeface="Arial"/>
              </a:rPr>
              <a:t>Clean 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pick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up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you </a:t>
            </a:r>
            <a:r>
              <a:rPr sz="2400" spc="-20" dirty="0">
                <a:latin typeface="Arial"/>
                <a:cs typeface="Arial"/>
              </a:rPr>
              <a:t>work</a:t>
            </a:r>
            <a:endParaRPr sz="2400">
              <a:latin typeface="Arial"/>
              <a:cs typeface="Arial"/>
            </a:endParaRPr>
          </a:p>
          <a:p>
            <a:pPr marL="833755" marR="574040" lvl="1" indent="-285750" algn="just">
              <a:lnSpc>
                <a:spcPct val="100000"/>
              </a:lnSpc>
              <a:spcBef>
                <a:spcPts val="580"/>
              </a:spcBef>
              <a:buChar char="•"/>
              <a:tabLst>
                <a:tab pos="835025" algn="l"/>
              </a:tabLst>
            </a:pPr>
            <a:r>
              <a:rPr sz="2400" dirty="0">
                <a:latin typeface="Arial"/>
                <a:cs typeface="Arial"/>
              </a:rPr>
              <a:t>Vacuum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work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area 	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HEPA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vacuum 	</a:t>
            </a:r>
            <a:r>
              <a:rPr sz="2400" dirty="0">
                <a:latin typeface="Arial"/>
                <a:cs typeface="Arial"/>
              </a:rPr>
              <a:t>cleaner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often</a:t>
            </a:r>
            <a:endParaRPr sz="2400">
              <a:latin typeface="Arial"/>
              <a:cs typeface="Arial"/>
            </a:endParaRPr>
          </a:p>
          <a:p>
            <a:pPr marL="833755" marR="640715" lvl="1" indent="-285750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835025" algn="l"/>
              </a:tabLst>
            </a:pPr>
            <a:r>
              <a:rPr sz="2400" dirty="0">
                <a:latin typeface="Arial"/>
                <a:cs typeface="Arial"/>
              </a:rPr>
              <a:t>Put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trash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heavy- 	</a:t>
            </a:r>
            <a:r>
              <a:rPr sz="2400" dirty="0">
                <a:latin typeface="Arial"/>
                <a:cs typeface="Arial"/>
              </a:rPr>
              <a:t>duty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plastic </a:t>
            </a:r>
            <a:r>
              <a:rPr sz="2400" spc="-20" dirty="0">
                <a:latin typeface="Arial"/>
                <a:cs typeface="Arial"/>
              </a:rPr>
              <a:t>bags</a:t>
            </a:r>
            <a:endParaRPr sz="2400">
              <a:latin typeface="Arial"/>
              <a:cs typeface="Arial"/>
            </a:endParaRPr>
          </a:p>
          <a:p>
            <a:pPr marL="434340" marR="210185" indent="-342900">
              <a:lnSpc>
                <a:spcPct val="100000"/>
              </a:lnSpc>
              <a:spcBef>
                <a:spcPts val="580"/>
              </a:spcBef>
              <a:buSzPct val="93750"/>
              <a:buChar char="•"/>
              <a:tabLst>
                <a:tab pos="434340" algn="l"/>
              </a:tabLst>
            </a:pPr>
            <a:r>
              <a:rPr sz="2400" dirty="0">
                <a:latin typeface="Arial"/>
                <a:cs typeface="Arial"/>
              </a:rPr>
              <a:t>Wash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your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hands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face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each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time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you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leave </a:t>
            </a:r>
            <a:r>
              <a:rPr sz="2400" dirty="0">
                <a:latin typeface="Arial"/>
                <a:cs typeface="Arial"/>
              </a:rPr>
              <a:t>work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area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828800" cy="1616710"/>
          </a:xfrm>
          <a:custGeom>
            <a:avLst/>
            <a:gdLst/>
            <a:ahLst/>
            <a:cxnLst/>
            <a:rect l="l" t="t" r="r" b="b"/>
            <a:pathLst>
              <a:path w="1828800" h="1616710">
                <a:moveTo>
                  <a:pt x="1828800" y="0"/>
                </a:moveTo>
                <a:lnTo>
                  <a:pt x="0" y="0"/>
                </a:lnTo>
                <a:lnTo>
                  <a:pt x="0" y="1616710"/>
                </a:lnTo>
                <a:lnTo>
                  <a:pt x="1828800" y="1616710"/>
                </a:lnTo>
                <a:lnTo>
                  <a:pt x="182880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080" marR="5080" indent="-37401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Step </a:t>
            </a:r>
            <a:r>
              <a:rPr spc="-50" dirty="0"/>
              <a:t>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0390" y="1888743"/>
            <a:ext cx="4114800" cy="570865"/>
          </a:xfrm>
          <a:prstGeom prst="rect">
            <a:avLst/>
          </a:prstGeom>
          <a:solidFill>
            <a:srgbClr val="404040"/>
          </a:solidFill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Throughout</a:t>
            </a:r>
            <a:r>
              <a:rPr sz="2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2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day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6228" y="2567761"/>
            <a:ext cx="3403727" cy="399427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42</a:t>
            </a:fld>
            <a:endParaRPr spc="-25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3798" y="311911"/>
            <a:ext cx="55130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Leave</a:t>
            </a:r>
            <a:r>
              <a:rPr sz="3600" spc="-10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the</a:t>
            </a:r>
            <a:r>
              <a:rPr sz="3600" spc="-10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work</a:t>
            </a:r>
            <a:r>
              <a:rPr sz="3600" spc="-9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area</a:t>
            </a:r>
            <a:r>
              <a:rPr sz="3600" spc="-114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clean: </a:t>
            </a:r>
            <a:r>
              <a:rPr sz="3600" dirty="0">
                <a:latin typeface="Arial"/>
                <a:cs typeface="Arial"/>
              </a:rPr>
              <a:t>Every </a:t>
            </a:r>
            <a:r>
              <a:rPr sz="3600" spc="-25" dirty="0">
                <a:latin typeface="Arial"/>
                <a:cs typeface="Arial"/>
              </a:rPr>
              <a:t>day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34282" y="2567774"/>
            <a:ext cx="4652645" cy="4234180"/>
          </a:xfrm>
          <a:custGeom>
            <a:avLst/>
            <a:gdLst/>
            <a:ahLst/>
            <a:cxnLst/>
            <a:rect l="l" t="t" r="r" b="b"/>
            <a:pathLst>
              <a:path w="4652645" h="4234180">
                <a:moveTo>
                  <a:pt x="4652518" y="0"/>
                </a:moveTo>
                <a:lnTo>
                  <a:pt x="0" y="0"/>
                </a:lnTo>
                <a:lnTo>
                  <a:pt x="0" y="4233926"/>
                </a:lnTo>
                <a:lnTo>
                  <a:pt x="4652518" y="4233926"/>
                </a:lnTo>
                <a:lnTo>
                  <a:pt x="465251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13657" y="2593593"/>
            <a:ext cx="4452620" cy="39770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92405" indent="-342900">
              <a:lnSpc>
                <a:spcPct val="100000"/>
              </a:lnSpc>
              <a:spcBef>
                <a:spcPts val="100"/>
              </a:spcBef>
              <a:buSzPct val="93750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Clean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entire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work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two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feet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beyond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work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all</a:t>
            </a:r>
            <a:r>
              <a:rPr sz="2400" spc="-10" dirty="0">
                <a:latin typeface="Arial"/>
                <a:cs typeface="Arial"/>
              </a:rPr>
              <a:t> directions</a:t>
            </a:r>
            <a:endParaRPr sz="2400">
              <a:latin typeface="Arial"/>
              <a:cs typeface="Arial"/>
            </a:endParaRPr>
          </a:p>
          <a:p>
            <a:pPr marL="355600" marR="598805" indent="-342900">
              <a:lnSpc>
                <a:spcPct val="100000"/>
              </a:lnSpc>
              <a:spcBef>
                <a:spcPts val="580"/>
              </a:spcBef>
              <a:buSzPct val="93750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Vacuum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again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HEPA </a:t>
            </a:r>
            <a:r>
              <a:rPr sz="2400" dirty="0">
                <a:latin typeface="Arial"/>
                <a:cs typeface="Arial"/>
              </a:rPr>
              <a:t>vacuum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cleaner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SzPct val="93750"/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Clean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your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tools</a:t>
            </a:r>
            <a:endParaRPr sz="2400">
              <a:latin typeface="Arial"/>
              <a:cs typeface="Arial"/>
            </a:endParaRPr>
          </a:p>
          <a:p>
            <a:pPr marL="355600" marR="750570" indent="-342900">
              <a:lnSpc>
                <a:spcPct val="100000"/>
              </a:lnSpc>
              <a:spcBef>
                <a:spcPts val="575"/>
              </a:spcBef>
              <a:buSzPct val="93750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Wash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well before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you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go </a:t>
            </a:r>
            <a:r>
              <a:rPr sz="2400" spc="-20" dirty="0">
                <a:latin typeface="Arial"/>
                <a:cs typeface="Arial"/>
              </a:rPr>
              <a:t>home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buSzPct val="93750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Safely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dispose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of,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clean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off, </a:t>
            </a:r>
            <a:r>
              <a:rPr sz="2400" dirty="0">
                <a:latin typeface="Arial"/>
                <a:cs typeface="Arial"/>
              </a:rPr>
              <a:t>personal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protective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equipment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828800" cy="1616710"/>
          </a:xfrm>
          <a:custGeom>
            <a:avLst/>
            <a:gdLst/>
            <a:ahLst/>
            <a:cxnLst/>
            <a:rect l="l" t="t" r="r" b="b"/>
            <a:pathLst>
              <a:path w="1828800" h="1616710">
                <a:moveTo>
                  <a:pt x="1828800" y="0"/>
                </a:moveTo>
                <a:lnTo>
                  <a:pt x="0" y="0"/>
                </a:lnTo>
                <a:lnTo>
                  <a:pt x="0" y="1616710"/>
                </a:lnTo>
                <a:lnTo>
                  <a:pt x="1828800" y="1616710"/>
                </a:lnTo>
                <a:lnTo>
                  <a:pt x="182880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080" marR="5080" indent="-37401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Step </a:t>
            </a:r>
            <a:r>
              <a:rPr spc="-50" dirty="0"/>
              <a:t>5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034282" y="1888743"/>
            <a:ext cx="4652645" cy="570865"/>
          </a:xfrm>
          <a:prstGeom prst="rect">
            <a:avLst/>
          </a:prstGeom>
          <a:solidFill>
            <a:srgbClr val="404040"/>
          </a:solidFill>
        </p:spPr>
        <p:txBody>
          <a:bodyPr vert="horz" wrap="square" lIns="0" tIns="3619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8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end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day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8602" y="2654807"/>
            <a:ext cx="3441573" cy="3547745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43</a:t>
            </a:fld>
            <a:endParaRPr spc="-25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3163" y="311911"/>
            <a:ext cx="55130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Leave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the</a:t>
            </a:r>
            <a:r>
              <a:rPr sz="3600" spc="-10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work</a:t>
            </a:r>
            <a:r>
              <a:rPr sz="3600" spc="-9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area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clean: </a:t>
            </a:r>
            <a:r>
              <a:rPr sz="3600" dirty="0">
                <a:latin typeface="Arial"/>
                <a:cs typeface="Arial"/>
              </a:rPr>
              <a:t>At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end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of </a:t>
            </a:r>
            <a:r>
              <a:rPr sz="3600" spc="-25" dirty="0">
                <a:latin typeface="Arial"/>
                <a:cs typeface="Arial"/>
              </a:rPr>
              <a:t>job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5762" y="1888807"/>
            <a:ext cx="4072254" cy="427418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38100" rIns="0" bIns="0" rtlCol="0">
            <a:spAutoFit/>
          </a:bodyPr>
          <a:lstStyle/>
          <a:p>
            <a:pPr marL="434340" marR="528320" indent="-342900">
              <a:lnSpc>
                <a:spcPct val="100000"/>
              </a:lnSpc>
              <a:spcBef>
                <a:spcPts val="300"/>
              </a:spcBef>
              <a:buSzPct val="93750"/>
              <a:buChar char="•"/>
              <a:tabLst>
                <a:tab pos="434340" algn="l"/>
              </a:tabLst>
            </a:pPr>
            <a:r>
              <a:rPr sz="2400" dirty="0">
                <a:latin typeface="Arial"/>
                <a:cs typeface="Arial"/>
              </a:rPr>
              <a:t>Keep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sheeting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that </a:t>
            </a:r>
            <a:r>
              <a:rPr sz="2400" dirty="0">
                <a:latin typeface="Arial"/>
                <a:cs typeface="Arial"/>
              </a:rPr>
              <a:t>isolates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work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place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until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work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area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is </a:t>
            </a:r>
            <a:r>
              <a:rPr sz="2400" dirty="0">
                <a:latin typeface="Arial"/>
                <a:cs typeface="Arial"/>
              </a:rPr>
              <a:t>completely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clean</a:t>
            </a:r>
            <a:endParaRPr sz="2400">
              <a:latin typeface="Arial"/>
              <a:cs typeface="Arial"/>
            </a:endParaRPr>
          </a:p>
          <a:p>
            <a:pPr marL="434340" marR="307975" indent="-342900">
              <a:lnSpc>
                <a:spcPct val="100000"/>
              </a:lnSpc>
              <a:spcBef>
                <a:spcPts val="580"/>
              </a:spcBef>
              <a:buSzPct val="93750"/>
              <a:buChar char="•"/>
              <a:tabLst>
                <a:tab pos="434340" algn="l"/>
              </a:tabLst>
            </a:pPr>
            <a:r>
              <a:rPr sz="2400" dirty="0">
                <a:latin typeface="Arial"/>
                <a:cs typeface="Arial"/>
              </a:rPr>
              <a:t>Remove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plastic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sheeting carefully</a:t>
            </a:r>
            <a:endParaRPr sz="2400">
              <a:latin typeface="Arial"/>
              <a:cs typeface="Arial"/>
            </a:endParaRPr>
          </a:p>
          <a:p>
            <a:pPr marL="835025" lvl="1" indent="-286385">
              <a:lnSpc>
                <a:spcPct val="100000"/>
              </a:lnSpc>
              <a:spcBef>
                <a:spcPts val="580"/>
              </a:spcBef>
              <a:buChar char="•"/>
              <a:tabLst>
                <a:tab pos="835025" algn="l"/>
              </a:tabLst>
            </a:pPr>
            <a:r>
              <a:rPr sz="2400" dirty="0">
                <a:latin typeface="Arial"/>
                <a:cs typeface="Arial"/>
              </a:rPr>
              <a:t>Spray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 </a:t>
            </a:r>
            <a:r>
              <a:rPr sz="2400" spc="-20" dirty="0">
                <a:latin typeface="Arial"/>
                <a:cs typeface="Arial"/>
              </a:rPr>
              <a:t>water</a:t>
            </a:r>
            <a:endParaRPr sz="2400">
              <a:latin typeface="Arial"/>
              <a:cs typeface="Arial"/>
            </a:endParaRPr>
          </a:p>
          <a:p>
            <a:pPr marL="835025" lvl="1" indent="-286385">
              <a:lnSpc>
                <a:spcPct val="100000"/>
              </a:lnSpc>
              <a:spcBef>
                <a:spcPts val="575"/>
              </a:spcBef>
              <a:buChar char="•"/>
              <a:tabLst>
                <a:tab pos="835025" algn="l"/>
              </a:tabLst>
            </a:pPr>
            <a:r>
              <a:rPr sz="2400" dirty="0">
                <a:latin typeface="Arial"/>
                <a:cs typeface="Arial"/>
              </a:rPr>
              <a:t>Fold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dirty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side </a:t>
            </a:r>
            <a:r>
              <a:rPr sz="2400" spc="-25" dirty="0"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  <a:p>
            <a:pPr marL="835025" lvl="1" indent="-286385">
              <a:lnSpc>
                <a:spcPct val="100000"/>
              </a:lnSpc>
              <a:spcBef>
                <a:spcPts val="575"/>
              </a:spcBef>
              <a:buChar char="•"/>
              <a:tabLst>
                <a:tab pos="835025" algn="l"/>
              </a:tabLst>
            </a:pPr>
            <a:r>
              <a:rPr sz="2400" dirty="0">
                <a:latin typeface="Arial"/>
                <a:cs typeface="Arial"/>
              </a:rPr>
              <a:t>Tape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shut</a:t>
            </a:r>
            <a:endParaRPr sz="2400">
              <a:latin typeface="Arial"/>
              <a:cs typeface="Arial"/>
            </a:endParaRPr>
          </a:p>
          <a:p>
            <a:pPr marL="835025" lvl="1" indent="-286385">
              <a:lnSpc>
                <a:spcPct val="100000"/>
              </a:lnSpc>
              <a:spcBef>
                <a:spcPts val="580"/>
              </a:spcBef>
              <a:buChar char="•"/>
              <a:tabLst>
                <a:tab pos="835025" algn="l"/>
              </a:tabLst>
            </a:pPr>
            <a:r>
              <a:rPr sz="2400" dirty="0">
                <a:latin typeface="Arial"/>
                <a:cs typeface="Arial"/>
              </a:rPr>
              <a:t>Dispose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properly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10100" y="1888807"/>
            <a:ext cx="4037965" cy="4274185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38100" rIns="0" bIns="0" rtlCol="0">
            <a:spAutoFit/>
          </a:bodyPr>
          <a:lstStyle/>
          <a:p>
            <a:pPr marL="434975" marR="429259" indent="-342900">
              <a:lnSpc>
                <a:spcPct val="100000"/>
              </a:lnSpc>
              <a:spcBef>
                <a:spcPts val="300"/>
              </a:spcBef>
              <a:buSzPct val="93750"/>
              <a:buChar char="•"/>
              <a:tabLst>
                <a:tab pos="434975" algn="l"/>
              </a:tabLst>
            </a:pPr>
            <a:r>
              <a:rPr sz="2400" dirty="0">
                <a:latin typeface="Arial"/>
                <a:cs typeface="Arial"/>
              </a:rPr>
              <a:t>Remove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all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dust,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chips, </a:t>
            </a:r>
            <a:r>
              <a:rPr sz="2400" dirty="0">
                <a:latin typeface="Arial"/>
                <a:cs typeface="Arial"/>
              </a:rPr>
              <a:t>trash,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debris, </a:t>
            </a:r>
            <a:r>
              <a:rPr sz="2400" dirty="0">
                <a:latin typeface="Arial"/>
                <a:cs typeface="Arial"/>
              </a:rPr>
              <a:t>including</a:t>
            </a:r>
            <a:r>
              <a:rPr sz="2400" spc="-10" dirty="0">
                <a:latin typeface="Arial"/>
                <a:cs typeface="Arial"/>
              </a:rPr>
              <a:t> building </a:t>
            </a:r>
            <a:r>
              <a:rPr sz="2400" dirty="0">
                <a:latin typeface="Arial"/>
                <a:cs typeface="Arial"/>
              </a:rPr>
              <a:t>components,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work area</a:t>
            </a:r>
            <a:endParaRPr sz="2400">
              <a:latin typeface="Arial"/>
              <a:cs typeface="Arial"/>
            </a:endParaRPr>
          </a:p>
          <a:p>
            <a:pPr marL="434975" marR="530225" indent="-342900">
              <a:lnSpc>
                <a:spcPct val="100000"/>
              </a:lnSpc>
              <a:spcBef>
                <a:spcPts val="580"/>
              </a:spcBef>
              <a:buSzPct val="93750"/>
              <a:buChar char="•"/>
              <a:tabLst>
                <a:tab pos="434975" algn="l"/>
              </a:tabLst>
            </a:pPr>
            <a:r>
              <a:rPr sz="2400" dirty="0">
                <a:latin typeface="Arial"/>
                <a:cs typeface="Arial"/>
              </a:rPr>
              <a:t>Vacuum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all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surfaces, </a:t>
            </a:r>
            <a:r>
              <a:rPr sz="2400" dirty="0">
                <a:latin typeface="Arial"/>
                <a:cs typeface="Arial"/>
              </a:rPr>
              <a:t>including walls,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with </a:t>
            </a:r>
            <a:r>
              <a:rPr sz="2400" dirty="0">
                <a:latin typeface="Arial"/>
                <a:cs typeface="Arial"/>
              </a:rPr>
              <a:t>HEPA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vacuum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cleaner</a:t>
            </a:r>
            <a:endParaRPr sz="2400">
              <a:latin typeface="Arial"/>
              <a:cs typeface="Arial"/>
            </a:endParaRPr>
          </a:p>
          <a:p>
            <a:pPr marL="835660" marR="753745" lvl="1" indent="-287020">
              <a:lnSpc>
                <a:spcPct val="100000"/>
              </a:lnSpc>
              <a:spcBef>
                <a:spcPts val="580"/>
              </a:spcBef>
              <a:buChar char="•"/>
              <a:tabLst>
                <a:tab pos="835660" algn="l"/>
              </a:tabLst>
            </a:pPr>
            <a:r>
              <a:rPr sz="2400" dirty="0">
                <a:latin typeface="Arial"/>
                <a:cs typeface="Arial"/>
              </a:rPr>
              <a:t>Use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beater bar </a:t>
            </a:r>
            <a:r>
              <a:rPr sz="2400" spc="-25" dirty="0">
                <a:latin typeface="Arial"/>
                <a:cs typeface="Arial"/>
              </a:rPr>
              <a:t>on </a:t>
            </a:r>
            <a:r>
              <a:rPr sz="2400" spc="-10" dirty="0">
                <a:latin typeface="Arial"/>
                <a:cs typeface="Arial"/>
              </a:rPr>
              <a:t>carpets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828800" cy="1616710"/>
          </a:xfrm>
          <a:custGeom>
            <a:avLst/>
            <a:gdLst/>
            <a:ahLst/>
            <a:cxnLst/>
            <a:rect l="l" t="t" r="r" b="b"/>
            <a:pathLst>
              <a:path w="1828800" h="1616710">
                <a:moveTo>
                  <a:pt x="1828800" y="0"/>
                </a:moveTo>
                <a:lnTo>
                  <a:pt x="0" y="0"/>
                </a:lnTo>
                <a:lnTo>
                  <a:pt x="0" y="1616710"/>
                </a:lnTo>
                <a:lnTo>
                  <a:pt x="1828800" y="1616710"/>
                </a:lnTo>
                <a:lnTo>
                  <a:pt x="182880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080" marR="5080" indent="-37401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Step </a:t>
            </a:r>
            <a:r>
              <a:rPr spc="-50" dirty="0"/>
              <a:t>5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44</a:t>
            </a:fld>
            <a:endParaRPr spc="-25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3798" y="311911"/>
            <a:ext cx="55130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Leave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the</a:t>
            </a:r>
            <a:r>
              <a:rPr sz="3600" spc="-10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work</a:t>
            </a:r>
            <a:r>
              <a:rPr sz="3600" spc="-9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area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clean: </a:t>
            </a:r>
            <a:r>
              <a:rPr sz="3600" dirty="0">
                <a:latin typeface="Arial"/>
                <a:cs typeface="Arial"/>
              </a:rPr>
              <a:t>At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end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of </a:t>
            </a:r>
            <a:r>
              <a:rPr sz="3600" spc="-25" dirty="0">
                <a:latin typeface="Arial"/>
                <a:cs typeface="Arial"/>
              </a:rPr>
              <a:t>job</a:t>
            </a:r>
            <a:endParaRPr sz="36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72719" y="1892553"/>
          <a:ext cx="4069079" cy="48279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9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Damp</a:t>
                      </a:r>
                      <a:r>
                        <a:rPr sz="2800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clean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0820">
                <a:tc>
                  <a:txBody>
                    <a:bodyPr/>
                    <a:lstStyle/>
                    <a:p>
                      <a:pPr marL="433705" indent="-342265">
                        <a:lnSpc>
                          <a:spcPct val="100000"/>
                        </a:lnSpc>
                        <a:spcBef>
                          <a:spcPts val="495"/>
                        </a:spcBef>
                        <a:buSzPct val="93750"/>
                        <a:buChar char="•"/>
                        <a:tabLst>
                          <a:tab pos="433705" algn="l"/>
                        </a:tabLst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Mist</a:t>
                      </a:r>
                      <a:r>
                        <a:rPr sz="2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work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20" dirty="0">
                          <a:latin typeface="Arial"/>
                          <a:cs typeface="Arial"/>
                        </a:rPr>
                        <a:t>area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434340" marR="455295" indent="-342900">
                        <a:lnSpc>
                          <a:spcPct val="100000"/>
                        </a:lnSpc>
                        <a:spcBef>
                          <a:spcPts val="575"/>
                        </a:spcBef>
                        <a:buSzPct val="93750"/>
                        <a:buChar char="•"/>
                        <a:tabLst>
                          <a:tab pos="434340" algn="l"/>
                        </a:tabLst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Scrub</a:t>
                      </a:r>
                      <a:r>
                        <a:rPr sz="2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general-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purpose</a:t>
                      </a:r>
                      <a:r>
                        <a:rPr sz="2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cleaner on</a:t>
                      </a:r>
                      <a:r>
                        <a:rPr sz="2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25" dirty="0">
                          <a:latin typeface="Arial"/>
                          <a:cs typeface="Arial"/>
                        </a:rPr>
                        <a:t>wet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rag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mop</a:t>
                      </a:r>
                      <a:r>
                        <a:rPr sz="2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until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all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20" dirty="0">
                          <a:latin typeface="Arial"/>
                          <a:cs typeface="Arial"/>
                        </a:rPr>
                        <a:t>dust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debris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are</a:t>
                      </a:r>
                      <a:r>
                        <a:rPr sz="2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20" dirty="0">
                          <a:latin typeface="Arial"/>
                          <a:cs typeface="Arial"/>
                        </a:rPr>
                        <a:t>gone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433705" indent="-342265">
                        <a:lnSpc>
                          <a:spcPct val="100000"/>
                        </a:lnSpc>
                        <a:spcBef>
                          <a:spcPts val="580"/>
                        </a:spcBef>
                        <a:buSzPct val="93750"/>
                        <a:buChar char="•"/>
                        <a:tabLst>
                          <a:tab pos="433705" algn="l"/>
                        </a:tabLst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Change</a:t>
                      </a:r>
                      <a:r>
                        <a:rPr sz="2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rinse</a:t>
                      </a:r>
                      <a:r>
                        <a:rPr sz="2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water</a:t>
                      </a:r>
                      <a:r>
                        <a:rPr sz="2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often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T w="5715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3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2800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HEPA</a:t>
                      </a:r>
                      <a:r>
                        <a:rPr sz="2800" spc="-1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vacuum</a:t>
                      </a:r>
                      <a:r>
                        <a:rPr sz="2800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again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1375">
                <a:tc>
                  <a:txBody>
                    <a:bodyPr/>
                    <a:lstStyle/>
                    <a:p>
                      <a:pPr marL="434340" marR="78232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buSzPct val="93750"/>
                        <a:buChar char="•"/>
                        <a:tabLst>
                          <a:tab pos="434340" algn="l"/>
                        </a:tabLst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Let</a:t>
                      </a:r>
                      <a:r>
                        <a:rPr sz="2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surfaces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dry,</a:t>
                      </a:r>
                      <a:r>
                        <a:rPr sz="2400" spc="-25" dirty="0">
                          <a:latin typeface="Arial"/>
                          <a:cs typeface="Arial"/>
                        </a:rPr>
                        <a:t> and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vacuum</a:t>
                      </a:r>
                      <a:r>
                        <a:rPr sz="2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again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4610353" y="2487840"/>
            <a:ext cx="4071620" cy="4226560"/>
          </a:xfrm>
          <a:custGeom>
            <a:avLst/>
            <a:gdLst/>
            <a:ahLst/>
            <a:cxnLst/>
            <a:rect l="l" t="t" r="r" b="b"/>
            <a:pathLst>
              <a:path w="4071620" h="4226559">
                <a:moveTo>
                  <a:pt x="4071620" y="0"/>
                </a:moveTo>
                <a:lnTo>
                  <a:pt x="0" y="0"/>
                </a:lnTo>
                <a:lnTo>
                  <a:pt x="0" y="4226560"/>
                </a:lnTo>
                <a:lnTo>
                  <a:pt x="4071620" y="4226560"/>
                </a:lnTo>
                <a:lnTo>
                  <a:pt x="40716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828800" cy="1616710"/>
          </a:xfrm>
          <a:custGeom>
            <a:avLst/>
            <a:gdLst/>
            <a:ahLst/>
            <a:cxnLst/>
            <a:rect l="l" t="t" r="r" b="b"/>
            <a:pathLst>
              <a:path w="1828800" h="1616710">
                <a:moveTo>
                  <a:pt x="1828800" y="0"/>
                </a:moveTo>
                <a:lnTo>
                  <a:pt x="0" y="0"/>
                </a:lnTo>
                <a:lnTo>
                  <a:pt x="0" y="1616710"/>
                </a:lnTo>
                <a:lnTo>
                  <a:pt x="1828800" y="1616710"/>
                </a:lnTo>
                <a:lnTo>
                  <a:pt x="182880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080" marR="5080" indent="-37401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Step </a:t>
            </a:r>
            <a:r>
              <a:rPr spc="-50" dirty="0"/>
              <a:t>5</a:t>
            </a:r>
          </a:p>
        </p:txBody>
      </p:sp>
      <p:sp>
        <p:nvSpPr>
          <p:cNvPr id="7" name="object 7"/>
          <p:cNvSpPr/>
          <p:nvPr/>
        </p:nvSpPr>
        <p:spPr>
          <a:xfrm>
            <a:off x="4620133" y="1866264"/>
            <a:ext cx="4069079" cy="570865"/>
          </a:xfrm>
          <a:custGeom>
            <a:avLst/>
            <a:gdLst/>
            <a:ahLst/>
            <a:cxnLst/>
            <a:rect l="l" t="t" r="r" b="b"/>
            <a:pathLst>
              <a:path w="4069079" h="570864">
                <a:moveTo>
                  <a:pt x="4069080" y="0"/>
                </a:moveTo>
                <a:lnTo>
                  <a:pt x="0" y="0"/>
                </a:lnTo>
                <a:lnTo>
                  <a:pt x="0" y="570611"/>
                </a:lnTo>
                <a:lnTo>
                  <a:pt x="4069080" y="570611"/>
                </a:lnTo>
                <a:lnTo>
                  <a:pt x="406908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90109" y="1660896"/>
            <a:ext cx="3787140" cy="4756150"/>
          </a:xfrm>
          <a:prstGeom prst="rect">
            <a:avLst/>
          </a:prstGeom>
        </p:spPr>
        <p:txBody>
          <a:bodyPr vert="horz" wrap="square" lIns="0" tIns="24193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905"/>
              </a:spcBef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Inspect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550"/>
              </a:spcBef>
              <a:buSzPct val="93750"/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Look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around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work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area</a:t>
            </a:r>
            <a:endParaRPr sz="2400">
              <a:latin typeface="Arial"/>
              <a:cs typeface="Arial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575"/>
              </a:spcBef>
              <a:buChar char="•"/>
              <a:tabLst>
                <a:tab pos="756285" algn="l"/>
              </a:tabLst>
            </a:pPr>
            <a:r>
              <a:rPr sz="2400" dirty="0">
                <a:latin typeface="Arial"/>
                <a:cs typeface="Arial"/>
              </a:rPr>
              <a:t>Also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look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2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feet </a:t>
            </a:r>
            <a:r>
              <a:rPr sz="2400" dirty="0">
                <a:latin typeface="Arial"/>
                <a:cs typeface="Arial"/>
              </a:rPr>
              <a:t>beyond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work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paths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where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debris </a:t>
            </a:r>
            <a:r>
              <a:rPr sz="2400" dirty="0">
                <a:latin typeface="Arial"/>
                <a:cs typeface="Arial"/>
              </a:rPr>
              <a:t>was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carried</a:t>
            </a:r>
            <a:endParaRPr sz="2400">
              <a:latin typeface="Arial"/>
              <a:cs typeface="Arial"/>
            </a:endParaRPr>
          </a:p>
          <a:p>
            <a:pPr marL="756285" marR="495934" lvl="1" indent="-287020">
              <a:lnSpc>
                <a:spcPct val="100000"/>
              </a:lnSpc>
              <a:spcBef>
                <a:spcPts val="580"/>
              </a:spcBef>
              <a:buChar char="•"/>
              <a:tabLst>
                <a:tab pos="756285" algn="l"/>
              </a:tabLst>
            </a:pPr>
            <a:r>
              <a:rPr sz="2400" dirty="0">
                <a:latin typeface="Arial"/>
                <a:cs typeface="Arial"/>
              </a:rPr>
              <a:t>You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should see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no </a:t>
            </a:r>
            <a:r>
              <a:rPr sz="2400" dirty="0">
                <a:latin typeface="Arial"/>
                <a:cs typeface="Arial"/>
              </a:rPr>
              <a:t>dust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debris</a:t>
            </a:r>
            <a:endParaRPr sz="2400">
              <a:latin typeface="Arial"/>
              <a:cs typeface="Arial"/>
            </a:endParaRPr>
          </a:p>
          <a:p>
            <a:pPr marL="355600" marR="33020" indent="-342900">
              <a:lnSpc>
                <a:spcPct val="100000"/>
              </a:lnSpc>
              <a:spcBef>
                <a:spcPts val="575"/>
              </a:spcBef>
              <a:buSzPct val="93750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Clean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area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again </a:t>
            </a:r>
            <a:r>
              <a:rPr sz="2400" dirty="0">
                <a:latin typeface="Arial"/>
                <a:cs typeface="Arial"/>
              </a:rPr>
              <a:t>thoroughly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if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you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any </a:t>
            </a:r>
            <a:r>
              <a:rPr sz="2400" dirty="0">
                <a:latin typeface="Arial"/>
                <a:cs typeface="Arial"/>
              </a:rPr>
              <a:t>dust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debris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45</a:t>
            </a:fld>
            <a:endParaRPr spc="-25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3798" y="490219"/>
            <a:ext cx="5132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Collect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and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control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waste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4616" y="2585996"/>
            <a:ext cx="4079240" cy="198882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dirty="0">
                <a:latin typeface="Arial"/>
                <a:cs typeface="Arial"/>
              </a:rPr>
              <a:t>Contain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waste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at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all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times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SzPct val="94642"/>
              <a:buChar char="•"/>
              <a:tabLst>
                <a:tab pos="354965" algn="l"/>
              </a:tabLst>
            </a:pPr>
            <a:r>
              <a:rPr sz="2800" spc="-25" dirty="0">
                <a:latin typeface="Arial"/>
                <a:cs typeface="Arial"/>
              </a:rPr>
              <a:t>On-</a:t>
            </a:r>
            <a:r>
              <a:rPr sz="2800" spc="-20" dirty="0">
                <a:latin typeface="Arial"/>
                <a:cs typeface="Arial"/>
              </a:rPr>
              <a:t>site</a:t>
            </a:r>
            <a:endParaRPr sz="2800">
              <a:latin typeface="Arial"/>
              <a:cs typeface="Arial"/>
            </a:endParaRPr>
          </a:p>
          <a:p>
            <a:pPr marL="355600" marR="273685" indent="-342900">
              <a:lnSpc>
                <a:spcPct val="100000"/>
              </a:lnSpc>
              <a:spcBef>
                <a:spcPts val="675"/>
              </a:spcBef>
              <a:buSzPct val="94642"/>
              <a:buChar char="•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When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it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is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being </a:t>
            </a:r>
            <a:r>
              <a:rPr sz="2800" dirty="0">
                <a:latin typeface="Arial"/>
                <a:cs typeface="Arial"/>
              </a:rPr>
              <a:t>removed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from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site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828800" cy="1616710"/>
          </a:xfrm>
          <a:custGeom>
            <a:avLst/>
            <a:gdLst/>
            <a:ahLst/>
            <a:cxnLst/>
            <a:rect l="l" t="t" r="r" b="b"/>
            <a:pathLst>
              <a:path w="1828800" h="1616710">
                <a:moveTo>
                  <a:pt x="1828800" y="0"/>
                </a:moveTo>
                <a:lnTo>
                  <a:pt x="0" y="0"/>
                </a:lnTo>
                <a:lnTo>
                  <a:pt x="0" y="1616710"/>
                </a:lnTo>
                <a:lnTo>
                  <a:pt x="1828800" y="1616710"/>
                </a:lnTo>
                <a:lnTo>
                  <a:pt x="182880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080" marR="5080" indent="-37401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Step </a:t>
            </a:r>
            <a:r>
              <a:rPr spc="-50" dirty="0"/>
              <a:t>6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5762" y="1877313"/>
            <a:ext cx="8296275" cy="570865"/>
          </a:xfrm>
          <a:prstGeom prst="rect">
            <a:avLst/>
          </a:prstGeom>
          <a:solidFill>
            <a:srgbClr val="404040"/>
          </a:solidFill>
        </p:spPr>
        <p:txBody>
          <a:bodyPr vert="horz" wrap="square" lIns="0" tIns="342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main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idea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9717" y="2727477"/>
            <a:ext cx="3572383" cy="383857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46</a:t>
            </a:fld>
            <a:endParaRPr spc="-25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3798" y="321386"/>
            <a:ext cx="52603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Collect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and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control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waste: </a:t>
            </a:r>
            <a:r>
              <a:rPr sz="3600" dirty="0">
                <a:latin typeface="Arial"/>
                <a:cs typeface="Arial"/>
              </a:rPr>
              <a:t>What is </a:t>
            </a:r>
            <a:r>
              <a:rPr sz="3600" spc="-10" dirty="0">
                <a:latin typeface="Arial"/>
                <a:cs typeface="Arial"/>
              </a:rPr>
              <a:t>included?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0349" y="1873122"/>
            <a:ext cx="3450590" cy="40246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SzPct val="94642"/>
              <a:buChar char="•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Waste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from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painted surfaces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har char="•"/>
              <a:tabLst>
                <a:tab pos="756285" algn="l"/>
              </a:tabLst>
            </a:pPr>
            <a:r>
              <a:rPr sz="2400" spc="-20" dirty="0">
                <a:latin typeface="Arial"/>
                <a:cs typeface="Arial"/>
              </a:rPr>
              <a:t>Dust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har char="•"/>
              <a:tabLst>
                <a:tab pos="756285" algn="l"/>
              </a:tabLst>
            </a:pPr>
            <a:r>
              <a:rPr sz="2400" spc="-10" dirty="0">
                <a:latin typeface="Arial"/>
                <a:cs typeface="Arial"/>
              </a:rPr>
              <a:t>Debris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har char="•"/>
              <a:tabLst>
                <a:tab pos="756285" algn="l"/>
              </a:tabLst>
            </a:pPr>
            <a:r>
              <a:rPr sz="2400" dirty="0">
                <a:latin typeface="Arial"/>
                <a:cs typeface="Arial"/>
              </a:rPr>
              <a:t>Paint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chips</a:t>
            </a:r>
            <a:endParaRPr sz="2400">
              <a:latin typeface="Arial"/>
              <a:cs typeface="Arial"/>
            </a:endParaRPr>
          </a:p>
          <a:p>
            <a:pPr marL="756285" marR="992505" lvl="1" indent="-287020">
              <a:lnSpc>
                <a:spcPct val="100000"/>
              </a:lnSpc>
              <a:spcBef>
                <a:spcPts val="575"/>
              </a:spcBef>
              <a:buChar char="•"/>
              <a:tabLst>
                <a:tab pos="756285" algn="l"/>
              </a:tabLst>
            </a:pPr>
            <a:r>
              <a:rPr sz="2400" spc="-10" dirty="0">
                <a:latin typeface="Arial"/>
                <a:cs typeface="Arial"/>
              </a:rPr>
              <a:t>Architectural components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60"/>
              </a:spcBef>
              <a:buSzPct val="94642"/>
              <a:buChar char="•"/>
              <a:tabLst>
                <a:tab pos="354965" algn="l"/>
              </a:tabLst>
            </a:pPr>
            <a:r>
              <a:rPr sz="2800" dirty="0">
                <a:latin typeface="Arial"/>
                <a:cs typeface="Arial"/>
              </a:rPr>
              <a:t>Protective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sheeting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70"/>
              </a:spcBef>
              <a:buSzPct val="94642"/>
              <a:buChar char="•"/>
              <a:tabLst>
                <a:tab pos="354965" algn="l"/>
              </a:tabLst>
            </a:pPr>
            <a:r>
              <a:rPr sz="2800" dirty="0">
                <a:latin typeface="Arial"/>
                <a:cs typeface="Arial"/>
              </a:rPr>
              <a:t>Dirty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water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89728" y="1785415"/>
            <a:ext cx="3413760" cy="419798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85"/>
              </a:spcBef>
              <a:buSzPct val="94642"/>
              <a:buChar char="•"/>
              <a:tabLst>
                <a:tab pos="354965" algn="l"/>
              </a:tabLst>
            </a:pPr>
            <a:r>
              <a:rPr sz="2800" dirty="0">
                <a:latin typeface="Arial"/>
                <a:cs typeface="Arial"/>
              </a:rPr>
              <a:t>Cleaning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supplies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90"/>
              </a:spcBef>
              <a:buChar char="•"/>
              <a:tabLst>
                <a:tab pos="756285" algn="l"/>
              </a:tabLst>
            </a:pPr>
            <a:r>
              <a:rPr sz="2400" dirty="0">
                <a:latin typeface="Arial"/>
                <a:cs typeface="Arial"/>
              </a:rPr>
              <a:t>Mop</a:t>
            </a:r>
            <a:r>
              <a:rPr sz="2400" spc="-10" dirty="0">
                <a:latin typeface="Arial"/>
                <a:cs typeface="Arial"/>
              </a:rPr>
              <a:t> heads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80"/>
              </a:spcBef>
              <a:buChar char="•"/>
              <a:tabLst>
                <a:tab pos="756285" algn="l"/>
              </a:tabLst>
            </a:pPr>
            <a:r>
              <a:rPr sz="2400" spc="-10" dirty="0">
                <a:latin typeface="Arial"/>
                <a:cs typeface="Arial"/>
              </a:rPr>
              <a:t>Wipes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har char="•"/>
              <a:tabLst>
                <a:tab pos="756285" algn="l"/>
              </a:tabLst>
            </a:pPr>
            <a:r>
              <a:rPr sz="2400" dirty="0">
                <a:latin typeface="Arial"/>
                <a:cs typeface="Arial"/>
              </a:rPr>
              <a:t>HEPA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filters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55"/>
              </a:spcBef>
              <a:buSzPct val="94642"/>
              <a:buChar char="•"/>
              <a:tabLst>
                <a:tab pos="354965" algn="l"/>
              </a:tabLst>
            </a:pPr>
            <a:r>
              <a:rPr sz="2800" dirty="0">
                <a:latin typeface="Arial"/>
                <a:cs typeface="Arial"/>
              </a:rPr>
              <a:t>Protective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gear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har char="•"/>
              <a:tabLst>
                <a:tab pos="756285" algn="l"/>
              </a:tabLst>
            </a:pPr>
            <a:r>
              <a:rPr sz="2400" dirty="0">
                <a:latin typeface="Arial"/>
                <a:cs typeface="Arial"/>
              </a:rPr>
              <a:t>Disposable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clothing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80"/>
              </a:spcBef>
              <a:buChar char="•"/>
              <a:tabLst>
                <a:tab pos="756285" algn="l"/>
              </a:tabLst>
            </a:pPr>
            <a:r>
              <a:rPr sz="2400" spc="-10" dirty="0">
                <a:latin typeface="Arial"/>
                <a:cs typeface="Arial"/>
              </a:rPr>
              <a:t>Gloves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har char="•"/>
              <a:tabLst>
                <a:tab pos="756285" algn="l"/>
              </a:tabLst>
            </a:pPr>
            <a:r>
              <a:rPr sz="2400" spc="-10" dirty="0">
                <a:latin typeface="Arial"/>
                <a:cs typeface="Arial"/>
              </a:rPr>
              <a:t>Respirators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55"/>
              </a:spcBef>
              <a:buSzPct val="94642"/>
              <a:buChar char="•"/>
              <a:tabLst>
                <a:tab pos="354965" algn="l"/>
              </a:tabLst>
            </a:pPr>
            <a:r>
              <a:rPr sz="2800" dirty="0">
                <a:latin typeface="Arial"/>
                <a:cs typeface="Arial"/>
              </a:rPr>
              <a:t>Any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other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waste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828800" cy="1616710"/>
          </a:xfrm>
          <a:custGeom>
            <a:avLst/>
            <a:gdLst/>
            <a:ahLst/>
            <a:cxnLst/>
            <a:rect l="l" t="t" r="r" b="b"/>
            <a:pathLst>
              <a:path w="1828800" h="1616710">
                <a:moveTo>
                  <a:pt x="1828800" y="0"/>
                </a:moveTo>
                <a:lnTo>
                  <a:pt x="0" y="0"/>
                </a:lnTo>
                <a:lnTo>
                  <a:pt x="0" y="1616710"/>
                </a:lnTo>
                <a:lnTo>
                  <a:pt x="1828800" y="1616710"/>
                </a:lnTo>
                <a:lnTo>
                  <a:pt x="182880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080" marR="5080" indent="-37401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Step </a:t>
            </a:r>
            <a:r>
              <a:rPr spc="-50" dirty="0"/>
              <a:t>6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47</a:t>
            </a:fld>
            <a:endParaRPr spc="-25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3798" y="311911"/>
            <a:ext cx="29464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Control</a:t>
            </a:r>
            <a:r>
              <a:rPr sz="3600" spc="-17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waste: </a:t>
            </a:r>
            <a:r>
              <a:rPr sz="3600" dirty="0">
                <a:latin typeface="Arial"/>
                <a:cs typeface="Arial"/>
              </a:rPr>
              <a:t>How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to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bag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spc="-25" dirty="0">
                <a:latin typeface="Arial"/>
                <a:cs typeface="Arial"/>
              </a:rPr>
              <a:t>it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4616" y="1914524"/>
            <a:ext cx="4024629" cy="4708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Bag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seal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all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waste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before </a:t>
            </a:r>
            <a:r>
              <a:rPr sz="2400" dirty="0">
                <a:latin typeface="Arial"/>
                <a:cs typeface="Arial"/>
              </a:rPr>
              <a:t>removing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work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area</a:t>
            </a:r>
            <a:endParaRPr sz="2400">
              <a:latin typeface="Arial"/>
              <a:cs typeface="Arial"/>
            </a:endParaRPr>
          </a:p>
          <a:p>
            <a:pPr marL="355600" marR="457200" indent="-342900">
              <a:lnSpc>
                <a:spcPct val="100000"/>
              </a:lnSpc>
              <a:spcBef>
                <a:spcPts val="580"/>
              </a:spcBef>
              <a:buSzPct val="93750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Put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waste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heavy </a:t>
            </a:r>
            <a:r>
              <a:rPr sz="2400" dirty="0">
                <a:latin typeface="Arial"/>
                <a:cs typeface="Arial"/>
              </a:rPr>
              <a:t>plastic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sheeting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bags</a:t>
            </a:r>
            <a:endParaRPr sz="2400">
              <a:latin typeface="Arial"/>
              <a:cs typeface="Arial"/>
            </a:endParaRPr>
          </a:p>
          <a:p>
            <a:pPr marL="355600" marR="254635" indent="-342900">
              <a:lnSpc>
                <a:spcPct val="100000"/>
              </a:lnSpc>
              <a:spcBef>
                <a:spcPts val="575"/>
              </a:spcBef>
              <a:buSzPct val="93750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Gooseneck seal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bag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with </a:t>
            </a:r>
            <a:r>
              <a:rPr sz="2400" dirty="0">
                <a:latin typeface="Arial"/>
                <a:cs typeface="Arial"/>
              </a:rPr>
              <a:t>duct</a:t>
            </a:r>
            <a:r>
              <a:rPr sz="2400" spc="-20" dirty="0">
                <a:latin typeface="Arial"/>
                <a:cs typeface="Arial"/>
              </a:rPr>
              <a:t> tape</a:t>
            </a:r>
            <a:endParaRPr sz="2400">
              <a:latin typeface="Arial"/>
              <a:cs typeface="Arial"/>
            </a:endParaRPr>
          </a:p>
          <a:p>
            <a:pPr marL="756285" marR="429259" lvl="1" indent="-287020">
              <a:lnSpc>
                <a:spcPct val="100000"/>
              </a:lnSpc>
              <a:spcBef>
                <a:spcPts val="575"/>
              </a:spcBef>
              <a:buChar char="•"/>
              <a:tabLst>
                <a:tab pos="756285" algn="l"/>
              </a:tabLst>
            </a:pPr>
            <a:r>
              <a:rPr sz="2400" dirty="0">
                <a:latin typeface="Arial"/>
                <a:cs typeface="Arial"/>
              </a:rPr>
              <a:t>Double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bag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when </a:t>
            </a:r>
            <a:r>
              <a:rPr sz="2400" dirty="0">
                <a:latin typeface="Arial"/>
                <a:cs typeface="Arial"/>
              </a:rPr>
              <a:t>necessary to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prevent tears</a:t>
            </a:r>
            <a:endParaRPr sz="2400">
              <a:latin typeface="Arial"/>
              <a:cs typeface="Arial"/>
            </a:endParaRPr>
          </a:p>
          <a:p>
            <a:pPr marL="355600" marR="100965" indent="-342900">
              <a:lnSpc>
                <a:spcPct val="100000"/>
              </a:lnSpc>
              <a:spcBef>
                <a:spcPts val="580"/>
              </a:spcBef>
              <a:buSzPct val="93750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Wrap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large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components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protective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sheeting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seal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tape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828800" cy="1616710"/>
          </a:xfrm>
          <a:custGeom>
            <a:avLst/>
            <a:gdLst/>
            <a:ahLst/>
            <a:cxnLst/>
            <a:rect l="l" t="t" r="r" b="b"/>
            <a:pathLst>
              <a:path w="1828800" h="1616710">
                <a:moveTo>
                  <a:pt x="1828800" y="0"/>
                </a:moveTo>
                <a:lnTo>
                  <a:pt x="0" y="0"/>
                </a:lnTo>
                <a:lnTo>
                  <a:pt x="0" y="1616710"/>
                </a:lnTo>
                <a:lnTo>
                  <a:pt x="1828800" y="1616710"/>
                </a:lnTo>
                <a:lnTo>
                  <a:pt x="182880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080" marR="5080" indent="-37401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Step </a:t>
            </a:r>
            <a:r>
              <a:rPr spc="-50" dirty="0"/>
              <a:t>6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6426" y="1888743"/>
            <a:ext cx="3187573" cy="28067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150865" y="4891277"/>
            <a:ext cx="337629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2400" spc="-65" dirty="0">
                <a:latin typeface="Arial"/>
                <a:cs typeface="Arial"/>
              </a:rPr>
              <a:t>HEPA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vacuum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outside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waste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bags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bundles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before </a:t>
            </a:r>
            <a:r>
              <a:rPr sz="2400" dirty="0">
                <a:latin typeface="Arial"/>
                <a:cs typeface="Arial"/>
              </a:rPr>
              <a:t>removing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them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from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work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area.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48</a:t>
            </a:fld>
            <a:endParaRPr spc="-25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3798" y="311911"/>
            <a:ext cx="29476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Control</a:t>
            </a:r>
            <a:r>
              <a:rPr sz="3600" spc="-17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waste: </a:t>
            </a:r>
            <a:r>
              <a:rPr sz="3600" dirty="0">
                <a:latin typeface="Arial"/>
                <a:cs typeface="Arial"/>
              </a:rPr>
              <a:t>How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to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store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spc="-25" dirty="0">
                <a:latin typeface="Arial"/>
                <a:cs typeface="Arial"/>
              </a:rPr>
              <a:t>it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0349" y="1914524"/>
            <a:ext cx="4247515" cy="273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74320" indent="-342900">
              <a:lnSpc>
                <a:spcPct val="100000"/>
              </a:lnSpc>
              <a:spcBef>
                <a:spcPts val="100"/>
              </a:spcBef>
              <a:buSzPct val="93750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Store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all waste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 </a:t>
            </a:r>
            <a:r>
              <a:rPr sz="2400" spc="-10" dirty="0">
                <a:latin typeface="Arial"/>
                <a:cs typeface="Arial"/>
              </a:rPr>
              <a:t>secure </a:t>
            </a:r>
            <a:r>
              <a:rPr sz="2400" dirty="0">
                <a:latin typeface="Arial"/>
                <a:cs typeface="Arial"/>
              </a:rPr>
              <a:t>container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dumpster</a:t>
            </a:r>
            <a:r>
              <a:rPr sz="2400" spc="-10" dirty="0">
                <a:latin typeface="Arial"/>
                <a:cs typeface="Arial"/>
              </a:rPr>
              <a:t> until disposal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buSzPct val="93750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Dispose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waste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soon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as </a:t>
            </a:r>
            <a:r>
              <a:rPr sz="2400" spc="-10" dirty="0">
                <a:latin typeface="Arial"/>
                <a:cs typeface="Arial"/>
              </a:rPr>
              <a:t>possible</a:t>
            </a:r>
            <a:endParaRPr sz="2400">
              <a:latin typeface="Arial"/>
              <a:cs typeface="Arial"/>
            </a:endParaRPr>
          </a:p>
          <a:p>
            <a:pPr marL="355600" marR="259079" indent="-342900">
              <a:lnSpc>
                <a:spcPct val="100000"/>
              </a:lnSpc>
              <a:spcBef>
                <a:spcPts val="575"/>
              </a:spcBef>
              <a:buSzPct val="93750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Do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carry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waste in</a:t>
            </a:r>
            <a:r>
              <a:rPr sz="2400" spc="-20" dirty="0">
                <a:latin typeface="Arial"/>
                <a:cs typeface="Arial"/>
              </a:rPr>
              <a:t> open </a:t>
            </a:r>
            <a:r>
              <a:rPr sz="2400" dirty="0">
                <a:latin typeface="Arial"/>
                <a:cs typeface="Arial"/>
              </a:rPr>
              <a:t>truck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personal </a:t>
            </a:r>
            <a:r>
              <a:rPr sz="2400" spc="-10" dirty="0">
                <a:latin typeface="Arial"/>
                <a:cs typeface="Arial"/>
              </a:rPr>
              <a:t>vehicle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828800" cy="1616710"/>
          </a:xfrm>
          <a:custGeom>
            <a:avLst/>
            <a:gdLst/>
            <a:ahLst/>
            <a:cxnLst/>
            <a:rect l="l" t="t" r="r" b="b"/>
            <a:pathLst>
              <a:path w="1828800" h="1616710">
                <a:moveTo>
                  <a:pt x="1828800" y="0"/>
                </a:moveTo>
                <a:lnTo>
                  <a:pt x="0" y="0"/>
                </a:lnTo>
                <a:lnTo>
                  <a:pt x="0" y="1616710"/>
                </a:lnTo>
                <a:lnTo>
                  <a:pt x="1828800" y="1616710"/>
                </a:lnTo>
                <a:lnTo>
                  <a:pt x="182880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080" marR="5080" indent="-37401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Step </a:t>
            </a:r>
            <a:r>
              <a:rPr spc="-50" dirty="0"/>
              <a:t>6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5234495" y="1871916"/>
            <a:ext cx="3465195" cy="3101975"/>
            <a:chOff x="5234495" y="1871916"/>
            <a:chExt cx="3465195" cy="310197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43957" y="1881377"/>
              <a:ext cx="3446144" cy="308292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239258" y="1876678"/>
              <a:ext cx="3455670" cy="3092450"/>
            </a:xfrm>
            <a:custGeom>
              <a:avLst/>
              <a:gdLst/>
              <a:ahLst/>
              <a:cxnLst/>
              <a:rect l="l" t="t" r="r" b="b"/>
              <a:pathLst>
                <a:path w="3455670" h="3092450">
                  <a:moveTo>
                    <a:pt x="0" y="3092450"/>
                  </a:moveTo>
                  <a:lnTo>
                    <a:pt x="3455670" y="3092450"/>
                  </a:lnTo>
                  <a:lnTo>
                    <a:pt x="3455670" y="0"/>
                  </a:lnTo>
                  <a:lnTo>
                    <a:pt x="0" y="0"/>
                  </a:lnTo>
                  <a:lnTo>
                    <a:pt x="0" y="3092450"/>
                  </a:lnTo>
                  <a:close/>
                </a:path>
              </a:pathLst>
            </a:custGeom>
            <a:ln w="9525">
              <a:solidFill>
                <a:srgbClr val="00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49</a:t>
            </a:fld>
            <a:endParaRPr spc="-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509" y="1946706"/>
            <a:ext cx="3060191" cy="46163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4616" y="509396"/>
            <a:ext cx="2338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Why </a:t>
            </a:r>
            <a:r>
              <a:rPr spc="-10" dirty="0">
                <a:solidFill>
                  <a:srgbClr val="000000"/>
                </a:solidFill>
                <a:latin typeface="Arial"/>
                <a:cs typeface="Arial"/>
              </a:rPr>
              <a:t>1978?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3554095" y="1689937"/>
            <a:ext cx="4928870" cy="3903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SzPct val="93750"/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Structures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built before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1978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may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contain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90000"/>
                </a:solidFill>
                <a:latin typeface="Arial"/>
                <a:cs typeface="Arial"/>
              </a:rPr>
              <a:t>lead</a:t>
            </a:r>
            <a:r>
              <a:rPr sz="2400" b="1" spc="-2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990000"/>
                </a:solidFill>
                <a:latin typeface="Arial"/>
                <a:cs typeface="Arial"/>
              </a:rPr>
              <a:t>paint</a:t>
            </a:r>
            <a:endParaRPr sz="2400">
              <a:latin typeface="Arial"/>
              <a:cs typeface="Arial"/>
            </a:endParaRPr>
          </a:p>
          <a:p>
            <a:pPr marL="355600" marR="481965" indent="-342900">
              <a:lnSpc>
                <a:spcPct val="100000"/>
              </a:lnSpc>
              <a:spcBef>
                <a:spcPts val="575"/>
              </a:spcBef>
              <a:buSzPct val="93750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If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you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handle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lead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paint safely</a:t>
            </a:r>
            <a:endParaRPr sz="2400">
              <a:latin typeface="Arial"/>
              <a:cs typeface="Arial"/>
            </a:endParaRPr>
          </a:p>
          <a:p>
            <a:pPr marL="870585" marR="287655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Arial"/>
                <a:cs typeface="Arial"/>
              </a:rPr>
              <a:t>You,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residents,</a:t>
            </a:r>
            <a:r>
              <a:rPr sz="2400" spc="-10" dirty="0">
                <a:latin typeface="Arial"/>
                <a:cs typeface="Arial"/>
              </a:rPr>
              <a:t> their </a:t>
            </a:r>
            <a:r>
              <a:rPr sz="2400" dirty="0">
                <a:latin typeface="Arial"/>
                <a:cs typeface="Arial"/>
              </a:rPr>
              <a:t>neighbors,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your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co-</a:t>
            </a:r>
            <a:r>
              <a:rPr sz="2400" spc="-10" dirty="0">
                <a:latin typeface="Arial"/>
                <a:cs typeface="Arial"/>
              </a:rPr>
              <a:t>workers,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your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own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family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can </a:t>
            </a:r>
            <a:r>
              <a:rPr sz="2400" dirty="0">
                <a:latin typeface="Arial"/>
                <a:cs typeface="Arial"/>
              </a:rPr>
              <a:t>become </a:t>
            </a:r>
            <a:r>
              <a:rPr sz="2400" b="1" dirty="0">
                <a:solidFill>
                  <a:srgbClr val="990000"/>
                </a:solidFill>
                <a:latin typeface="Arial"/>
                <a:cs typeface="Arial"/>
              </a:rPr>
              <a:t>lead</a:t>
            </a:r>
            <a:r>
              <a:rPr sz="2400" b="1" spc="-2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990000"/>
                </a:solidFill>
                <a:latin typeface="Arial"/>
                <a:cs typeface="Arial"/>
              </a:rPr>
              <a:t>poisoned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SzPct val="93750"/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This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training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will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teach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you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how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work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lead-</a:t>
            </a:r>
            <a:r>
              <a:rPr sz="2400" spc="-20" dirty="0">
                <a:latin typeface="Arial"/>
                <a:cs typeface="Arial"/>
              </a:rPr>
              <a:t>safe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3798" y="311911"/>
            <a:ext cx="29464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Control</a:t>
            </a:r>
            <a:r>
              <a:rPr sz="3600" spc="-17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waste: Water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4616" y="1914524"/>
            <a:ext cx="8087995" cy="2879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Check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follow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federal,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state,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and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local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rules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dispose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water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remove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paint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clean </a:t>
            </a:r>
            <a:r>
              <a:rPr sz="2400" spc="-25" dirty="0">
                <a:latin typeface="Arial"/>
                <a:cs typeface="Arial"/>
              </a:rPr>
              <a:t>up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SzPct val="93750"/>
              <a:buFont typeface="Arial"/>
              <a:buChar char="•"/>
              <a:tabLst>
                <a:tab pos="354965" algn="l"/>
              </a:tabLst>
            </a:pPr>
            <a:r>
              <a:rPr sz="2400" b="1" dirty="0">
                <a:latin typeface="Arial"/>
                <a:cs typeface="Arial"/>
              </a:rPr>
              <a:t>If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rules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allow,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filter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water 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dump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10" dirty="0">
                <a:latin typeface="Arial"/>
                <a:cs typeface="Arial"/>
              </a:rPr>
              <a:t>toilet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SzPct val="93750"/>
              <a:buFont typeface="Arial"/>
              <a:buChar char="•"/>
              <a:tabLst>
                <a:tab pos="354965" algn="l"/>
              </a:tabLst>
            </a:pPr>
            <a:r>
              <a:rPr sz="2400" b="1" dirty="0">
                <a:latin typeface="Arial"/>
                <a:cs typeface="Arial"/>
              </a:rPr>
              <a:t>If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rules do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not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allow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this </a:t>
            </a:r>
            <a:r>
              <a:rPr sz="2400" spc="-10" dirty="0">
                <a:latin typeface="Arial"/>
                <a:cs typeface="Arial"/>
              </a:rPr>
              <a:t>method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har char="•"/>
              <a:tabLst>
                <a:tab pos="756285" algn="l"/>
              </a:tabLst>
            </a:pPr>
            <a:r>
              <a:rPr sz="2400" dirty="0">
                <a:latin typeface="Arial"/>
                <a:cs typeface="Arial"/>
              </a:rPr>
              <a:t>Collect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water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drum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remove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work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site</a:t>
            </a:r>
            <a:endParaRPr sz="2400">
              <a:latin typeface="Arial"/>
              <a:cs typeface="Arial"/>
            </a:endParaRPr>
          </a:p>
          <a:p>
            <a:pPr marL="756285" marR="631825" lvl="1" indent="-287020">
              <a:lnSpc>
                <a:spcPct val="100000"/>
              </a:lnSpc>
              <a:spcBef>
                <a:spcPts val="575"/>
              </a:spcBef>
              <a:buChar char="•"/>
              <a:tabLst>
                <a:tab pos="756285" algn="l"/>
              </a:tabLst>
            </a:pPr>
            <a:r>
              <a:rPr sz="2400" dirty="0">
                <a:latin typeface="Arial"/>
                <a:cs typeface="Arial"/>
              </a:rPr>
              <a:t>Do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not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dump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water down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sink or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tub,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storm </a:t>
            </a:r>
            <a:r>
              <a:rPr sz="2400" dirty="0">
                <a:latin typeface="Arial"/>
                <a:cs typeface="Arial"/>
              </a:rPr>
              <a:t>drain,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ground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828800" cy="1616710"/>
          </a:xfrm>
          <a:custGeom>
            <a:avLst/>
            <a:gdLst/>
            <a:ahLst/>
            <a:cxnLst/>
            <a:rect l="l" t="t" r="r" b="b"/>
            <a:pathLst>
              <a:path w="1828800" h="1616710">
                <a:moveTo>
                  <a:pt x="1828800" y="0"/>
                </a:moveTo>
                <a:lnTo>
                  <a:pt x="0" y="0"/>
                </a:lnTo>
                <a:lnTo>
                  <a:pt x="0" y="1616710"/>
                </a:lnTo>
                <a:lnTo>
                  <a:pt x="1828800" y="1616710"/>
                </a:lnTo>
                <a:lnTo>
                  <a:pt x="182880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080" marR="5080" indent="-37401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Step </a:t>
            </a:r>
            <a:r>
              <a:rPr spc="-50" dirty="0"/>
              <a:t>6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851" y="5044173"/>
            <a:ext cx="8065008" cy="188874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50</a:t>
            </a:fld>
            <a:endParaRPr spc="-25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3798" y="311911"/>
            <a:ext cx="29464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Control</a:t>
            </a:r>
            <a:r>
              <a:rPr sz="3600" spc="-17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waste: </a:t>
            </a:r>
            <a:r>
              <a:rPr sz="3600" dirty="0">
                <a:latin typeface="Arial"/>
                <a:cs typeface="Arial"/>
              </a:rPr>
              <a:t>Disposal</a:t>
            </a:r>
            <a:r>
              <a:rPr sz="3600" spc="-6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rules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" cy="1616710"/>
          </a:xfrm>
          <a:custGeom>
            <a:avLst/>
            <a:gdLst/>
            <a:ahLst/>
            <a:cxnLst/>
            <a:rect l="l" t="t" r="r" b="b"/>
            <a:pathLst>
              <a:path w="1828800" h="1616710">
                <a:moveTo>
                  <a:pt x="1828800" y="0"/>
                </a:moveTo>
                <a:lnTo>
                  <a:pt x="0" y="0"/>
                </a:lnTo>
                <a:lnTo>
                  <a:pt x="0" y="1616710"/>
                </a:lnTo>
                <a:lnTo>
                  <a:pt x="1828800" y="1616710"/>
                </a:lnTo>
                <a:lnTo>
                  <a:pt x="182880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080" marR="5080" indent="-37401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Step </a:t>
            </a:r>
            <a:r>
              <a:rPr spc="-50" dirty="0"/>
              <a:t>6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51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464616" y="1914524"/>
            <a:ext cx="7718425" cy="24596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EPA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KDHE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consider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most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residential </a:t>
            </a:r>
            <a:r>
              <a:rPr sz="2400" spc="-10" dirty="0">
                <a:latin typeface="Arial"/>
                <a:cs typeface="Arial"/>
              </a:rPr>
              <a:t>renovation, </a:t>
            </a:r>
            <a:r>
              <a:rPr sz="2400" dirty="0">
                <a:latin typeface="Arial"/>
                <a:cs typeface="Arial"/>
              </a:rPr>
              <a:t>repair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painting activities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“routine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residential maintenance”.</a:t>
            </a:r>
            <a:endParaRPr sz="2400" dirty="0">
              <a:latin typeface="Arial"/>
              <a:cs typeface="Arial"/>
            </a:endParaRPr>
          </a:p>
          <a:p>
            <a:pPr marL="413384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Arial"/>
                <a:cs typeface="Arial"/>
              </a:rPr>
              <a:t>Waste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created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these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activities</a:t>
            </a:r>
            <a:endParaRPr sz="2400" dirty="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575"/>
              </a:spcBef>
              <a:buChar char="•"/>
              <a:tabLst>
                <a:tab pos="756285" algn="l"/>
              </a:tabLst>
            </a:pPr>
            <a:r>
              <a:rPr sz="2400" dirty="0">
                <a:latin typeface="Arial"/>
                <a:cs typeface="Arial"/>
              </a:rPr>
              <a:t>Is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considered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non-</a:t>
            </a:r>
            <a:r>
              <a:rPr sz="2400" b="1" dirty="0">
                <a:latin typeface="Arial"/>
                <a:cs typeface="Arial"/>
              </a:rPr>
              <a:t>hazardous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solid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waste</a:t>
            </a:r>
            <a:endParaRPr sz="2400" dirty="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575"/>
              </a:spcBef>
              <a:buChar char="•"/>
              <a:tabLst>
                <a:tab pos="756285" algn="l"/>
              </a:tabLst>
            </a:pPr>
            <a:r>
              <a:rPr sz="2400" dirty="0">
                <a:latin typeface="Arial"/>
                <a:cs typeface="Arial"/>
              </a:rPr>
              <a:t>Can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disposed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ordinary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waste </a:t>
            </a:r>
            <a:r>
              <a:rPr sz="2400" spc="-10" dirty="0">
                <a:latin typeface="Arial"/>
                <a:cs typeface="Arial"/>
              </a:rPr>
              <a:t>landfill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5762" y="4491049"/>
            <a:ext cx="8296275" cy="1200785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38735" rIns="0" bIns="0" rtlCol="0">
            <a:spAutoFit/>
          </a:bodyPr>
          <a:lstStyle/>
          <a:p>
            <a:pPr marL="91440" marR="803910" algn="just">
              <a:lnSpc>
                <a:spcPct val="100000"/>
              </a:lnSpc>
              <a:spcBef>
                <a:spcPts val="305"/>
              </a:spcBef>
            </a:pPr>
            <a:r>
              <a:rPr sz="2400" b="1" dirty="0">
                <a:solidFill>
                  <a:srgbClr val="990000"/>
                </a:solidFill>
                <a:latin typeface="Arial"/>
                <a:cs typeface="Arial"/>
              </a:rPr>
              <a:t>However,</a:t>
            </a:r>
            <a:r>
              <a:rPr sz="2400" b="1" spc="-3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90000"/>
                </a:solidFill>
                <a:latin typeface="Arial"/>
                <a:cs typeface="Arial"/>
              </a:rPr>
              <a:t>if</a:t>
            </a:r>
            <a:r>
              <a:rPr sz="2400" b="1" spc="-3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90000"/>
                </a:solidFill>
                <a:latin typeface="Arial"/>
                <a:cs typeface="Arial"/>
              </a:rPr>
              <a:t>your</a:t>
            </a:r>
            <a:r>
              <a:rPr sz="2400" b="1" spc="-1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90000"/>
                </a:solidFill>
                <a:latin typeface="Arial"/>
                <a:cs typeface="Arial"/>
              </a:rPr>
              <a:t>state</a:t>
            </a:r>
            <a:r>
              <a:rPr sz="2400" b="1" spc="-2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90000"/>
                </a:solidFill>
                <a:latin typeface="Arial"/>
                <a:cs typeface="Arial"/>
              </a:rPr>
              <a:t>or</a:t>
            </a:r>
            <a:r>
              <a:rPr sz="2400" b="1" spc="-2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90000"/>
                </a:solidFill>
                <a:latin typeface="Arial"/>
                <a:cs typeface="Arial"/>
              </a:rPr>
              <a:t>locality</a:t>
            </a:r>
            <a:r>
              <a:rPr sz="2400" b="1" spc="-4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90000"/>
                </a:solidFill>
                <a:latin typeface="Arial"/>
                <a:cs typeface="Arial"/>
              </a:rPr>
              <a:t>has</a:t>
            </a:r>
            <a:r>
              <a:rPr sz="2400" b="1" spc="-2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90000"/>
                </a:solidFill>
                <a:latin typeface="Arial"/>
                <a:cs typeface="Arial"/>
              </a:rPr>
              <a:t>stricter</a:t>
            </a:r>
            <a:r>
              <a:rPr sz="2400" b="1" spc="-1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990000"/>
                </a:solidFill>
                <a:latin typeface="Arial"/>
                <a:cs typeface="Arial"/>
              </a:rPr>
              <a:t>waste </a:t>
            </a:r>
            <a:r>
              <a:rPr sz="2400" b="1" dirty="0">
                <a:solidFill>
                  <a:srgbClr val="990000"/>
                </a:solidFill>
                <a:latin typeface="Arial"/>
                <a:cs typeface="Arial"/>
              </a:rPr>
              <a:t>disposal</a:t>
            </a:r>
            <a:r>
              <a:rPr sz="2400" b="1" spc="-2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90000"/>
                </a:solidFill>
                <a:latin typeface="Arial"/>
                <a:cs typeface="Arial"/>
              </a:rPr>
              <a:t>requirements,</a:t>
            </a:r>
            <a:r>
              <a:rPr sz="2400" b="1" spc="-2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90000"/>
                </a:solidFill>
                <a:latin typeface="Arial"/>
                <a:cs typeface="Arial"/>
              </a:rPr>
              <a:t>you</a:t>
            </a:r>
            <a:r>
              <a:rPr sz="2400" b="1" spc="-1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90000"/>
                </a:solidFill>
                <a:latin typeface="Arial"/>
                <a:cs typeface="Arial"/>
              </a:rPr>
              <a:t>must</a:t>
            </a:r>
            <a:r>
              <a:rPr sz="2400" b="1" spc="-1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90000"/>
                </a:solidFill>
                <a:latin typeface="Arial"/>
                <a:cs typeface="Arial"/>
              </a:rPr>
              <a:t>follow</a:t>
            </a:r>
            <a:r>
              <a:rPr sz="2400" b="1" spc="-5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90000"/>
                </a:solidFill>
                <a:latin typeface="Arial"/>
                <a:cs typeface="Arial"/>
              </a:rPr>
              <a:t>the</a:t>
            </a:r>
            <a:r>
              <a:rPr sz="2400" b="1" spc="-2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990000"/>
                </a:solidFill>
                <a:latin typeface="Arial"/>
                <a:cs typeface="Arial"/>
              </a:rPr>
              <a:t>stricter rules.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3798" y="481329"/>
            <a:ext cx="34556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Check</a:t>
            </a:r>
            <a:r>
              <a:rPr sz="3600" spc="-10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the</a:t>
            </a:r>
            <a:r>
              <a:rPr sz="3600" spc="-9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work: </a:t>
            </a:r>
            <a:r>
              <a:rPr sz="3600" dirty="0">
                <a:latin typeface="Arial"/>
                <a:cs typeface="Arial"/>
              </a:rPr>
              <a:t>Visual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inspection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" cy="1616710"/>
          </a:xfrm>
          <a:custGeom>
            <a:avLst/>
            <a:gdLst/>
            <a:ahLst/>
            <a:cxnLst/>
            <a:rect l="l" t="t" r="r" b="b"/>
            <a:pathLst>
              <a:path w="1828800" h="1616710">
                <a:moveTo>
                  <a:pt x="1828800" y="0"/>
                </a:moveTo>
                <a:lnTo>
                  <a:pt x="0" y="0"/>
                </a:lnTo>
                <a:lnTo>
                  <a:pt x="0" y="1616710"/>
                </a:lnTo>
                <a:lnTo>
                  <a:pt x="1828800" y="1616710"/>
                </a:lnTo>
                <a:lnTo>
                  <a:pt x="18288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080" marR="5080" indent="-37401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Step </a:t>
            </a:r>
            <a:r>
              <a:rPr spc="-50" dirty="0"/>
              <a:t>7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52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089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NELCC/DLS</a:t>
            </a:r>
            <a:r>
              <a:rPr spc="85" dirty="0"/>
              <a:t> </a:t>
            </a:r>
            <a:r>
              <a:rPr dirty="0"/>
              <a:t>May</a:t>
            </a:r>
            <a:r>
              <a:rPr spc="-5" dirty="0"/>
              <a:t> </a:t>
            </a:r>
            <a:r>
              <a:rPr spc="-20" dirty="0"/>
              <a:t>2014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347626"/>
              </p:ext>
            </p:extLst>
          </p:nvPr>
        </p:nvGraphicFramePr>
        <p:xfrm>
          <a:off x="357187" y="1851024"/>
          <a:ext cx="8010524" cy="427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7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2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18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2500" spc="-20" dirty="0">
                          <a:latin typeface="Arial"/>
                          <a:cs typeface="Arial"/>
                        </a:rPr>
                        <a:t>Why?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R w="571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53848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2500" spc="-14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25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make</a:t>
                      </a:r>
                      <a:r>
                        <a:rPr sz="25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sure</a:t>
                      </a:r>
                      <a:r>
                        <a:rPr sz="25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25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lead</a:t>
                      </a:r>
                      <a:r>
                        <a:rPr sz="25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dust</a:t>
                      </a:r>
                      <a:r>
                        <a:rPr sz="25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25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debris</a:t>
                      </a:r>
                      <a:r>
                        <a:rPr sz="25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25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20" dirty="0">
                          <a:latin typeface="Arial"/>
                          <a:cs typeface="Arial"/>
                        </a:rPr>
                        <a:t>left </a:t>
                      </a:r>
                      <a:r>
                        <a:rPr sz="2500" spc="-10" dirty="0">
                          <a:latin typeface="Arial"/>
                          <a:cs typeface="Arial"/>
                        </a:rPr>
                        <a:t>behind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8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2500" spc="-20" dirty="0">
                          <a:latin typeface="Arial"/>
                          <a:cs typeface="Arial"/>
                        </a:rPr>
                        <a:t>Who?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R w="571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lang="en-US" sz="25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Certified Renovators</a:t>
                      </a:r>
                      <a:r>
                        <a:rPr sz="25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20" dirty="0">
                          <a:latin typeface="Arial"/>
                          <a:cs typeface="Arial"/>
                        </a:rPr>
                        <a:t>only</a:t>
                      </a:r>
                      <a:endParaRPr sz="2500" dirty="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57150">
                      <a:solidFill>
                        <a:srgbClr val="FFFFFF"/>
                      </a:solidFill>
                      <a:prstDash val="solid"/>
                    </a:lnL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58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2500" spc="-20" dirty="0">
                          <a:latin typeface="Arial"/>
                          <a:cs typeface="Arial"/>
                        </a:rPr>
                        <a:t>How?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R w="571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606425" indent="-514984">
                        <a:lnSpc>
                          <a:spcPct val="100000"/>
                        </a:lnSpc>
                        <a:spcBef>
                          <a:spcPts val="690"/>
                        </a:spcBef>
                        <a:buAutoNum type="alphaUcPeriod"/>
                        <a:tabLst>
                          <a:tab pos="606425" algn="l"/>
                        </a:tabLst>
                      </a:pPr>
                      <a:r>
                        <a:rPr sz="2500" dirty="0">
                          <a:latin typeface="Arial"/>
                          <a:cs typeface="Arial"/>
                        </a:rPr>
                        <a:t>Looks</a:t>
                      </a:r>
                      <a:r>
                        <a:rPr sz="25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carefully</a:t>
                      </a:r>
                      <a:r>
                        <a:rPr sz="25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25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entire</a:t>
                      </a:r>
                      <a:r>
                        <a:rPr sz="25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work</a:t>
                      </a:r>
                      <a:r>
                        <a:rPr sz="25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20" dirty="0">
                          <a:latin typeface="Arial"/>
                          <a:cs typeface="Arial"/>
                        </a:rPr>
                        <a:t>area</a:t>
                      </a:r>
                      <a:endParaRPr sz="2500" dirty="0">
                        <a:latin typeface="Arial"/>
                        <a:cs typeface="Arial"/>
                      </a:endParaRPr>
                    </a:p>
                    <a:p>
                      <a:pPr marL="606425" marR="161290" indent="-515620">
                        <a:lnSpc>
                          <a:spcPct val="100000"/>
                        </a:lnSpc>
                        <a:buAutoNum type="alphaUcPeriod"/>
                        <a:tabLst>
                          <a:tab pos="606425" algn="l"/>
                        </a:tabLst>
                      </a:pPr>
                      <a:r>
                        <a:rPr sz="2500" dirty="0">
                          <a:latin typeface="Arial"/>
                          <a:cs typeface="Arial"/>
                        </a:rPr>
                        <a:t>If</a:t>
                      </a:r>
                      <a:r>
                        <a:rPr sz="25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500" dirty="0">
                          <a:latin typeface="Arial"/>
                          <a:cs typeface="Arial"/>
                        </a:rPr>
                        <a:t>Certified Renovators</a:t>
                      </a:r>
                      <a:r>
                        <a:rPr sz="25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sees</a:t>
                      </a:r>
                      <a:r>
                        <a:rPr sz="25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dust,</a:t>
                      </a:r>
                      <a:r>
                        <a:rPr sz="25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paint</a:t>
                      </a:r>
                      <a:r>
                        <a:rPr sz="25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chips,</a:t>
                      </a:r>
                      <a:r>
                        <a:rPr sz="25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25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10" dirty="0">
                          <a:latin typeface="Arial"/>
                          <a:cs typeface="Arial"/>
                        </a:rPr>
                        <a:t>debris,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clean</a:t>
                      </a:r>
                      <a:r>
                        <a:rPr sz="25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20" dirty="0">
                          <a:latin typeface="Arial"/>
                          <a:cs typeface="Arial"/>
                        </a:rPr>
                        <a:t>again</a:t>
                      </a:r>
                      <a:endParaRPr sz="2500" dirty="0">
                        <a:latin typeface="Arial"/>
                        <a:cs typeface="Arial"/>
                      </a:endParaRPr>
                    </a:p>
                    <a:p>
                      <a:pPr marL="606425" marR="727710" indent="-515620">
                        <a:lnSpc>
                          <a:spcPct val="100000"/>
                        </a:lnSpc>
                        <a:buAutoNum type="alphaUcPeriod"/>
                        <a:tabLst>
                          <a:tab pos="606425" algn="l"/>
                        </a:tabLst>
                      </a:pPr>
                      <a:r>
                        <a:rPr sz="2500" dirty="0">
                          <a:latin typeface="Arial"/>
                          <a:cs typeface="Arial"/>
                        </a:rPr>
                        <a:t>Repeat</a:t>
                      </a:r>
                      <a:r>
                        <a:rPr sz="25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10" dirty="0">
                          <a:latin typeface="Arial"/>
                          <a:cs typeface="Arial"/>
                        </a:rPr>
                        <a:t>steps</a:t>
                      </a:r>
                      <a:r>
                        <a:rPr sz="25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5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25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25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until</a:t>
                      </a:r>
                      <a:r>
                        <a:rPr sz="25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25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500" spc="-20" dirty="0">
                          <a:latin typeface="Arial"/>
                          <a:cs typeface="Arial"/>
                        </a:rPr>
                        <a:t>Certified Renovator</a:t>
                      </a:r>
                      <a:r>
                        <a:rPr sz="25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cannot</a:t>
                      </a:r>
                      <a:r>
                        <a:rPr sz="25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see</a:t>
                      </a:r>
                      <a:r>
                        <a:rPr sz="25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any</a:t>
                      </a:r>
                      <a:r>
                        <a:rPr sz="25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dust,</a:t>
                      </a:r>
                      <a:r>
                        <a:rPr sz="25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paint</a:t>
                      </a:r>
                      <a:r>
                        <a:rPr sz="25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chips,</a:t>
                      </a:r>
                      <a:r>
                        <a:rPr sz="25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25" dirty="0">
                          <a:latin typeface="Arial"/>
                          <a:cs typeface="Arial"/>
                        </a:rPr>
                        <a:t>or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debris</a:t>
                      </a:r>
                      <a:r>
                        <a:rPr sz="25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25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work</a:t>
                      </a:r>
                      <a:r>
                        <a:rPr sz="25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20" dirty="0">
                          <a:latin typeface="Arial"/>
                          <a:cs typeface="Arial"/>
                        </a:rPr>
                        <a:t>area</a:t>
                      </a:r>
                      <a:endParaRPr sz="2500" dirty="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57150">
                      <a:solidFill>
                        <a:srgbClr val="FFFFFF"/>
                      </a:solidFill>
                      <a:prstDash val="solid"/>
                    </a:lnL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3798" y="311911"/>
            <a:ext cx="61741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Check</a:t>
            </a:r>
            <a:r>
              <a:rPr sz="3600" spc="-10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the</a:t>
            </a:r>
            <a:r>
              <a:rPr sz="3600" spc="-9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work: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After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passing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visual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inspection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" cy="1616710"/>
          </a:xfrm>
          <a:custGeom>
            <a:avLst/>
            <a:gdLst/>
            <a:ahLst/>
            <a:cxnLst/>
            <a:rect l="l" t="t" r="r" b="b"/>
            <a:pathLst>
              <a:path w="1828800" h="1616710">
                <a:moveTo>
                  <a:pt x="1828800" y="0"/>
                </a:moveTo>
                <a:lnTo>
                  <a:pt x="0" y="0"/>
                </a:lnTo>
                <a:lnTo>
                  <a:pt x="0" y="1616710"/>
                </a:lnTo>
                <a:lnTo>
                  <a:pt x="1828800" y="1616710"/>
                </a:lnTo>
                <a:lnTo>
                  <a:pt x="18288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080" marR="5080" indent="-37401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Step </a:t>
            </a:r>
            <a:r>
              <a:rPr spc="-50" dirty="0"/>
              <a:t>7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79412" y="5065140"/>
          <a:ext cx="8258174" cy="1618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7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6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86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500" dirty="0">
                          <a:latin typeface="Arial"/>
                          <a:cs typeface="Arial"/>
                        </a:rPr>
                        <a:t>Job</a:t>
                      </a:r>
                      <a:r>
                        <a:rPr sz="25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25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10" dirty="0">
                          <a:latin typeface="Arial"/>
                          <a:cs typeface="Arial"/>
                        </a:rPr>
                        <a:t>complete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216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500" dirty="0">
                          <a:latin typeface="Arial"/>
                          <a:cs typeface="Arial"/>
                        </a:rPr>
                        <a:t>Visual</a:t>
                      </a:r>
                      <a:r>
                        <a:rPr sz="25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inspection</a:t>
                      </a:r>
                      <a:r>
                        <a:rPr sz="25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20" dirty="0">
                          <a:latin typeface="Arial"/>
                          <a:cs typeface="Arial"/>
                        </a:rPr>
                        <a:t>must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25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followed</a:t>
                      </a:r>
                      <a:r>
                        <a:rPr sz="25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25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b="1" spc="-10" dirty="0">
                          <a:latin typeface="Arial"/>
                          <a:cs typeface="Arial"/>
                        </a:rPr>
                        <a:t>cleaning </a:t>
                      </a:r>
                      <a:r>
                        <a:rPr sz="2500" b="1" dirty="0">
                          <a:latin typeface="Arial"/>
                          <a:cs typeface="Arial"/>
                        </a:rPr>
                        <a:t>verification</a:t>
                      </a:r>
                      <a:r>
                        <a:rPr sz="25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spc="-25" dirty="0">
                          <a:latin typeface="Arial"/>
                          <a:cs typeface="Arial"/>
                        </a:rPr>
                        <a:t>or </a:t>
                      </a:r>
                      <a:r>
                        <a:rPr sz="2500" b="1" dirty="0">
                          <a:latin typeface="Arial"/>
                          <a:cs typeface="Arial"/>
                        </a:rPr>
                        <a:t>clearance</a:t>
                      </a:r>
                      <a:r>
                        <a:rPr sz="25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500" b="1" spc="-10" dirty="0">
                          <a:latin typeface="Arial"/>
                          <a:cs typeface="Arial"/>
                        </a:rPr>
                        <a:t>testing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419" y="1849119"/>
            <a:ext cx="2849753" cy="256781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67732" y="1859025"/>
            <a:ext cx="3704716" cy="256781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86435" y="4485004"/>
            <a:ext cx="2908935" cy="570865"/>
          </a:xfrm>
          <a:prstGeom prst="rect">
            <a:avLst/>
          </a:prstGeom>
          <a:solidFill>
            <a:srgbClr val="404040"/>
          </a:solidFill>
        </p:spPr>
        <p:txBody>
          <a:bodyPr vert="horz" wrap="square" lIns="0" tIns="3683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0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outside</a:t>
            </a:r>
            <a:r>
              <a:rPr sz="2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53</a:t>
            </a:fld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089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NELCC/DLS</a:t>
            </a:r>
            <a:r>
              <a:rPr spc="85" dirty="0"/>
              <a:t> </a:t>
            </a:r>
            <a:r>
              <a:rPr dirty="0"/>
              <a:t>May</a:t>
            </a:r>
            <a:r>
              <a:rPr spc="-5" dirty="0"/>
              <a:t> </a:t>
            </a:r>
            <a:r>
              <a:rPr spc="-20" dirty="0"/>
              <a:t>2014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976621" y="4485004"/>
            <a:ext cx="3696335" cy="570865"/>
          </a:xfrm>
          <a:prstGeom prst="rect">
            <a:avLst/>
          </a:prstGeom>
          <a:solidFill>
            <a:srgbClr val="404040"/>
          </a:solidFill>
        </p:spPr>
        <p:txBody>
          <a:bodyPr vert="horz" wrap="square" lIns="0" tIns="3683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0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inside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3798" y="311911"/>
            <a:ext cx="46710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Cleaning</a:t>
            </a:r>
            <a:r>
              <a:rPr sz="3600" spc="-9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verification</a:t>
            </a:r>
            <a:r>
              <a:rPr sz="3600" spc="-85" dirty="0">
                <a:latin typeface="Arial"/>
                <a:cs typeface="Arial"/>
              </a:rPr>
              <a:t> </a:t>
            </a:r>
            <a:r>
              <a:rPr sz="3600" spc="-25" dirty="0">
                <a:latin typeface="Arial"/>
                <a:cs typeface="Arial"/>
              </a:rPr>
              <a:t>or </a:t>
            </a:r>
            <a:r>
              <a:rPr sz="3600" dirty="0">
                <a:latin typeface="Arial"/>
                <a:cs typeface="Arial"/>
              </a:rPr>
              <a:t>clearance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testing?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5762" y="2447989"/>
            <a:ext cx="3657600" cy="4685030"/>
          </a:xfrm>
          <a:custGeom>
            <a:avLst/>
            <a:gdLst/>
            <a:ahLst/>
            <a:cxnLst/>
            <a:rect l="l" t="t" r="r" b="b"/>
            <a:pathLst>
              <a:path w="3657600" h="4685030">
                <a:moveTo>
                  <a:pt x="3657600" y="0"/>
                </a:moveTo>
                <a:lnTo>
                  <a:pt x="0" y="0"/>
                </a:lnTo>
                <a:lnTo>
                  <a:pt x="0" y="4684649"/>
                </a:lnTo>
                <a:lnTo>
                  <a:pt x="3657600" y="4684649"/>
                </a:lnTo>
                <a:lnTo>
                  <a:pt x="365760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21816" y="3196589"/>
            <a:ext cx="2985770" cy="17519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36830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</a:tabLst>
            </a:pPr>
            <a:r>
              <a:rPr sz="2200" dirty="0">
                <a:latin typeface="Arial"/>
                <a:cs typeface="Arial"/>
              </a:rPr>
              <a:t>Performed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by </a:t>
            </a:r>
            <a:r>
              <a:rPr sz="2200" dirty="0">
                <a:latin typeface="Arial"/>
                <a:cs typeface="Arial"/>
              </a:rPr>
              <a:t>contractor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or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landlord </a:t>
            </a:r>
            <a:r>
              <a:rPr sz="2200" i="1" spc="-25" dirty="0">
                <a:latin typeface="Arial"/>
                <a:cs typeface="Arial"/>
              </a:rPr>
              <a:t>and</a:t>
            </a:r>
            <a:endParaRPr sz="22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395"/>
              </a:spcBef>
              <a:buChar char="•"/>
              <a:tabLst>
                <a:tab pos="299085" algn="l"/>
              </a:tabLst>
            </a:pPr>
            <a:r>
              <a:rPr sz="2200" dirty="0">
                <a:latin typeface="Arial"/>
                <a:cs typeface="Arial"/>
              </a:rPr>
              <a:t>Not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funded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by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federal government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06240" y="2447861"/>
            <a:ext cx="4476115" cy="4685030"/>
          </a:xfrm>
          <a:custGeom>
            <a:avLst/>
            <a:gdLst/>
            <a:ahLst/>
            <a:cxnLst/>
            <a:rect l="l" t="t" r="r" b="b"/>
            <a:pathLst>
              <a:path w="4476115" h="4685030">
                <a:moveTo>
                  <a:pt x="4475734" y="0"/>
                </a:moveTo>
                <a:lnTo>
                  <a:pt x="0" y="0"/>
                </a:lnTo>
                <a:lnTo>
                  <a:pt x="0" y="4684776"/>
                </a:lnTo>
                <a:lnTo>
                  <a:pt x="4475734" y="4684776"/>
                </a:lnTo>
                <a:lnTo>
                  <a:pt x="447573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4616" y="2473832"/>
            <a:ext cx="770191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SzPct val="93181"/>
              <a:buChar char="•"/>
              <a:tabLst>
                <a:tab pos="354965" algn="l"/>
                <a:tab pos="3833495" algn="l"/>
                <a:tab pos="4176395" algn="l"/>
              </a:tabLst>
            </a:pPr>
            <a:r>
              <a:rPr sz="2200" dirty="0">
                <a:latin typeface="Arial"/>
                <a:cs typeface="Arial"/>
              </a:rPr>
              <a:t>Required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most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050" spc="-50" dirty="0">
                <a:latin typeface="Arial"/>
                <a:cs typeface="Arial"/>
              </a:rPr>
              <a:t>•</a:t>
            </a:r>
            <a:r>
              <a:rPr sz="2050" dirty="0">
                <a:latin typeface="Arial"/>
                <a:cs typeface="Arial"/>
              </a:rPr>
              <a:t>	</a:t>
            </a:r>
            <a:r>
              <a:rPr sz="2200" dirty="0">
                <a:latin typeface="Arial"/>
                <a:cs typeface="Arial"/>
              </a:rPr>
              <a:t>Required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projects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that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are</a:t>
            </a:r>
            <a:endParaRPr sz="2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200" dirty="0">
                <a:latin typeface="Arial"/>
                <a:cs typeface="Arial"/>
              </a:rPr>
              <a:t>renovations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that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are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3069" y="2860928"/>
            <a:ext cx="3637915" cy="1416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</a:tabLst>
            </a:pPr>
            <a:r>
              <a:rPr sz="2200" dirty="0">
                <a:latin typeface="Arial"/>
                <a:cs typeface="Arial"/>
              </a:rPr>
              <a:t>Performed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by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contractor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or </a:t>
            </a:r>
            <a:r>
              <a:rPr sz="2200" dirty="0">
                <a:latin typeface="Arial"/>
                <a:cs typeface="Arial"/>
              </a:rPr>
              <a:t>landlord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i="1" spc="-25" dirty="0">
                <a:latin typeface="Arial"/>
                <a:cs typeface="Arial"/>
              </a:rPr>
              <a:t>and</a:t>
            </a:r>
            <a:endParaRPr sz="2200" dirty="0">
              <a:latin typeface="Arial"/>
              <a:cs typeface="Arial"/>
            </a:endParaRPr>
          </a:p>
          <a:p>
            <a:pPr marL="299085" marR="1077595" indent="-287020">
              <a:lnSpc>
                <a:spcPct val="100000"/>
              </a:lnSpc>
              <a:spcBef>
                <a:spcPts val="400"/>
              </a:spcBef>
              <a:buChar char="•"/>
              <a:tabLst>
                <a:tab pos="299085" algn="l"/>
              </a:tabLst>
            </a:pPr>
            <a:r>
              <a:rPr sz="2200" dirty="0">
                <a:latin typeface="Arial"/>
                <a:cs typeface="Arial"/>
              </a:rPr>
              <a:t>Funded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by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federal government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85615" y="4303013"/>
            <a:ext cx="408241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SzPct val="93181"/>
              <a:buChar char="•"/>
              <a:tabLst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May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requested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by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property </a:t>
            </a:r>
            <a:r>
              <a:rPr sz="2200" dirty="0">
                <a:latin typeface="Arial"/>
                <a:cs typeface="Arial"/>
              </a:rPr>
              <a:t>owner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instead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cleaning verification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89849" y="6691749"/>
            <a:ext cx="27795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5" dirty="0">
                <a:solidFill>
                  <a:srgbClr val="000099"/>
                </a:solidFill>
                <a:latin typeface="Arial"/>
                <a:cs typeface="Arial"/>
              </a:rPr>
              <a:t>54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00871" y="6799284"/>
            <a:ext cx="8572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5" dirty="0">
                <a:solidFill>
                  <a:srgbClr val="000099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828800" cy="1616710"/>
          </a:xfrm>
          <a:custGeom>
            <a:avLst/>
            <a:gdLst/>
            <a:ahLst/>
            <a:cxnLst/>
            <a:rect l="l" t="t" r="r" b="b"/>
            <a:pathLst>
              <a:path w="1828800" h="1616710">
                <a:moveTo>
                  <a:pt x="1828800" y="0"/>
                </a:moveTo>
                <a:lnTo>
                  <a:pt x="0" y="0"/>
                </a:lnTo>
                <a:lnTo>
                  <a:pt x="0" y="1616710"/>
                </a:lnTo>
                <a:lnTo>
                  <a:pt x="1828800" y="1616710"/>
                </a:lnTo>
                <a:lnTo>
                  <a:pt x="18288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080" marR="5080" indent="-37401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Step </a:t>
            </a:r>
            <a:r>
              <a:rPr spc="-50" dirty="0"/>
              <a:t>7</a:t>
            </a:r>
          </a:p>
        </p:txBody>
      </p:sp>
      <p:sp>
        <p:nvSpPr>
          <p:cNvPr id="13" name="object 13"/>
          <p:cNvSpPr/>
          <p:nvPr/>
        </p:nvSpPr>
        <p:spPr>
          <a:xfrm>
            <a:off x="354431" y="1858517"/>
            <a:ext cx="8332470" cy="570865"/>
          </a:xfrm>
          <a:custGeom>
            <a:avLst/>
            <a:gdLst/>
            <a:ahLst/>
            <a:cxnLst/>
            <a:rect l="l" t="t" r="r" b="b"/>
            <a:pathLst>
              <a:path w="8332470" h="570864">
                <a:moveTo>
                  <a:pt x="3657600" y="0"/>
                </a:moveTo>
                <a:lnTo>
                  <a:pt x="0" y="0"/>
                </a:lnTo>
                <a:lnTo>
                  <a:pt x="0" y="570611"/>
                </a:lnTo>
                <a:lnTo>
                  <a:pt x="3657600" y="570611"/>
                </a:lnTo>
                <a:lnTo>
                  <a:pt x="3657600" y="0"/>
                </a:lnTo>
                <a:close/>
              </a:path>
              <a:path w="8332470" h="570864">
                <a:moveTo>
                  <a:pt x="8332368" y="0"/>
                </a:moveTo>
                <a:lnTo>
                  <a:pt x="3851808" y="0"/>
                </a:lnTo>
                <a:lnTo>
                  <a:pt x="3851808" y="570611"/>
                </a:lnTo>
                <a:lnTo>
                  <a:pt x="8332368" y="570611"/>
                </a:lnTo>
                <a:lnTo>
                  <a:pt x="8332368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33222" y="1882901"/>
            <a:ext cx="664908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86461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Cleaning</a:t>
            </a:r>
            <a:r>
              <a:rPr sz="2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verification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Clearance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testing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071622" y="5530997"/>
            <a:ext cx="2004695" cy="1601470"/>
            <a:chOff x="3071622" y="5530997"/>
            <a:chExt cx="2004695" cy="1601470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71622" y="5530997"/>
              <a:ext cx="2004587" cy="135058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090646" y="6854099"/>
              <a:ext cx="1981835" cy="278765"/>
            </a:xfrm>
            <a:custGeom>
              <a:avLst/>
              <a:gdLst/>
              <a:ahLst/>
              <a:cxnLst/>
              <a:rect l="l" t="t" r="r" b="b"/>
              <a:pathLst>
                <a:path w="1981835" h="278765">
                  <a:moveTo>
                    <a:pt x="0" y="278217"/>
                  </a:moveTo>
                  <a:lnTo>
                    <a:pt x="1981225" y="278217"/>
                  </a:lnTo>
                  <a:lnTo>
                    <a:pt x="1981225" y="0"/>
                  </a:lnTo>
                  <a:lnTo>
                    <a:pt x="0" y="0"/>
                  </a:lnTo>
                  <a:lnTo>
                    <a:pt x="0" y="2782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076701" y="6884009"/>
            <a:ext cx="19500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Taking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dust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wipe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sample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82671" y="5425579"/>
            <a:ext cx="8338184" cy="1641475"/>
            <a:chOff x="373062" y="5490844"/>
            <a:chExt cx="8338184" cy="1641475"/>
          </a:xfrm>
        </p:grpSpPr>
        <p:sp>
          <p:nvSpPr>
            <p:cNvPr id="20" name="object 20"/>
            <p:cNvSpPr/>
            <p:nvPr/>
          </p:nvSpPr>
          <p:spPr>
            <a:xfrm>
              <a:off x="385762" y="5503544"/>
              <a:ext cx="8312784" cy="0"/>
            </a:xfrm>
            <a:custGeom>
              <a:avLst/>
              <a:gdLst/>
              <a:ahLst/>
              <a:cxnLst/>
              <a:rect l="l" t="t" r="r" b="b"/>
              <a:pathLst>
                <a:path w="8312784">
                  <a:moveTo>
                    <a:pt x="0" y="0"/>
                  </a:moveTo>
                  <a:lnTo>
                    <a:pt x="8312467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71871" y="5544476"/>
              <a:ext cx="3572510" cy="1588135"/>
            </a:xfrm>
            <a:custGeom>
              <a:avLst/>
              <a:gdLst/>
              <a:ahLst/>
              <a:cxnLst/>
              <a:rect l="l" t="t" r="r" b="b"/>
              <a:pathLst>
                <a:path w="3572509" h="1588134">
                  <a:moveTo>
                    <a:pt x="3572383" y="0"/>
                  </a:moveTo>
                  <a:lnTo>
                    <a:pt x="0" y="0"/>
                  </a:lnTo>
                  <a:lnTo>
                    <a:pt x="0" y="1587840"/>
                  </a:lnTo>
                  <a:lnTo>
                    <a:pt x="3572383" y="1587840"/>
                  </a:lnTo>
                  <a:lnTo>
                    <a:pt x="3572383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151501" y="5570930"/>
            <a:ext cx="324421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990000"/>
                </a:solidFill>
                <a:latin typeface="Arial"/>
                <a:cs typeface="Arial"/>
              </a:rPr>
              <a:t>Must</a:t>
            </a:r>
            <a:r>
              <a:rPr sz="2400" spc="-1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990000"/>
                </a:solidFill>
                <a:latin typeface="Arial"/>
                <a:cs typeface="Arial"/>
              </a:rPr>
              <a:t>be</a:t>
            </a:r>
            <a:r>
              <a:rPr sz="2400" spc="-1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990000"/>
                </a:solidFill>
                <a:latin typeface="Arial"/>
                <a:cs typeface="Arial"/>
              </a:rPr>
              <a:t>done</a:t>
            </a:r>
            <a:r>
              <a:rPr sz="2400" spc="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990000"/>
                </a:solidFill>
                <a:latin typeface="Arial"/>
                <a:cs typeface="Arial"/>
              </a:rPr>
              <a:t>by </a:t>
            </a:r>
            <a:r>
              <a:rPr sz="2400" dirty="0">
                <a:solidFill>
                  <a:srgbClr val="990000"/>
                </a:solidFill>
                <a:latin typeface="Arial"/>
                <a:cs typeface="Arial"/>
              </a:rPr>
              <a:t>licensed</a:t>
            </a:r>
            <a:r>
              <a:rPr sz="2400" spc="-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990000"/>
                </a:solidFill>
                <a:latin typeface="Arial"/>
                <a:cs typeface="Arial"/>
              </a:rPr>
              <a:t>lead</a:t>
            </a:r>
            <a:r>
              <a:rPr sz="2400" spc="-2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990000"/>
                </a:solidFill>
                <a:latin typeface="Arial"/>
                <a:cs typeface="Arial"/>
              </a:rPr>
              <a:t>inspector </a:t>
            </a:r>
            <a:r>
              <a:rPr sz="2400" dirty="0">
                <a:solidFill>
                  <a:srgbClr val="990000"/>
                </a:solidFill>
                <a:latin typeface="Arial"/>
                <a:cs typeface="Arial"/>
              </a:rPr>
              <a:t>or</a:t>
            </a:r>
            <a:r>
              <a:rPr sz="2400" spc="-3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990000"/>
                </a:solidFill>
                <a:latin typeface="Arial"/>
                <a:cs typeface="Arial"/>
              </a:rPr>
              <a:t>risk</a:t>
            </a:r>
            <a:r>
              <a:rPr sz="2400" spc="-3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990000"/>
                </a:solidFill>
                <a:latin typeface="Arial"/>
                <a:cs typeface="Arial"/>
              </a:rPr>
              <a:t>assessor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7446" y="5544476"/>
            <a:ext cx="2743200" cy="1588135"/>
          </a:xfrm>
          <a:custGeom>
            <a:avLst/>
            <a:gdLst/>
            <a:ahLst/>
            <a:cxnLst/>
            <a:rect l="l" t="t" r="r" b="b"/>
            <a:pathLst>
              <a:path w="2743200" h="1588134">
                <a:moveTo>
                  <a:pt x="2743200" y="0"/>
                </a:moveTo>
                <a:lnTo>
                  <a:pt x="0" y="0"/>
                </a:lnTo>
                <a:lnTo>
                  <a:pt x="0" y="1587840"/>
                </a:lnTo>
                <a:lnTo>
                  <a:pt x="2743200" y="1587840"/>
                </a:lnTo>
                <a:lnTo>
                  <a:pt x="2743200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07188" y="5490274"/>
            <a:ext cx="2559279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990000"/>
                </a:solidFill>
                <a:latin typeface="Arial"/>
                <a:cs typeface="Arial"/>
              </a:rPr>
              <a:t>Must</a:t>
            </a:r>
            <a:r>
              <a:rPr sz="2400" spc="-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990000"/>
                </a:solidFill>
                <a:latin typeface="Arial"/>
                <a:cs typeface="Arial"/>
              </a:rPr>
              <a:t>be</a:t>
            </a:r>
            <a:r>
              <a:rPr sz="2400" spc="-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990000"/>
                </a:solidFill>
                <a:latin typeface="Arial"/>
                <a:cs typeface="Arial"/>
              </a:rPr>
              <a:t>done </a:t>
            </a:r>
            <a:r>
              <a:rPr sz="2400" spc="-25" dirty="0">
                <a:solidFill>
                  <a:srgbClr val="990000"/>
                </a:solidFill>
                <a:latin typeface="Arial"/>
                <a:cs typeface="Arial"/>
              </a:rPr>
              <a:t>by </a:t>
            </a:r>
            <a:r>
              <a:rPr sz="2400" dirty="0">
                <a:solidFill>
                  <a:srgbClr val="990000"/>
                </a:solidFill>
                <a:latin typeface="Arial"/>
                <a:cs typeface="Arial"/>
              </a:rPr>
              <a:t>the</a:t>
            </a:r>
            <a:r>
              <a:rPr sz="2400" spc="-3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990000"/>
                </a:solidFill>
                <a:latin typeface="Arial"/>
                <a:cs typeface="Arial"/>
              </a:rPr>
              <a:t>Certified Renovators</a:t>
            </a:r>
            <a:r>
              <a:rPr sz="2400" dirty="0">
                <a:latin typeface="Arial"/>
                <a:cs typeface="Arial"/>
              </a:rPr>
              <a:t>, not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a </a:t>
            </a:r>
            <a:r>
              <a:rPr sz="2400" spc="-10" dirty="0">
                <a:latin typeface="Arial"/>
                <a:cs typeface="Arial"/>
              </a:rPr>
              <a:t>worker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616" y="431749"/>
            <a:ext cx="53600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Now</a:t>
            </a:r>
            <a:r>
              <a:rPr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know</a:t>
            </a:r>
            <a:r>
              <a:rPr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7</a:t>
            </a:r>
            <a:r>
              <a:rPr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00000"/>
                </a:solidFill>
                <a:latin typeface="Arial"/>
                <a:cs typeface="Arial"/>
              </a:rPr>
              <a:t>steps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00000"/>
                </a:solidFill>
                <a:latin typeface="Arial"/>
                <a:cs typeface="Arial"/>
              </a:rPr>
              <a:t>lead-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safe</a:t>
            </a:r>
            <a:r>
              <a:rPr spc="-10" dirty="0">
                <a:solidFill>
                  <a:srgbClr val="000000"/>
                </a:solidFill>
                <a:latin typeface="Arial"/>
                <a:cs typeface="Arial"/>
              </a:rPr>
              <a:t> renovation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6180594"/>
            <a:ext cx="8225155" cy="461645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20955" rIns="0" bIns="0" rtlCol="0">
            <a:spAutoFit/>
          </a:bodyPr>
          <a:lstStyle/>
          <a:p>
            <a:pPr marL="170180">
              <a:lnSpc>
                <a:spcPct val="100000"/>
              </a:lnSpc>
              <a:spcBef>
                <a:spcPts val="165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7.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Verify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cleaning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document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clearance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testing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44500" y="1953513"/>
            <a:ext cx="8250555" cy="4246880"/>
            <a:chOff x="444500" y="1953513"/>
            <a:chExt cx="8250555" cy="4246880"/>
          </a:xfrm>
        </p:grpSpPr>
        <p:sp>
          <p:nvSpPr>
            <p:cNvPr id="5" name="object 5"/>
            <p:cNvSpPr/>
            <p:nvPr/>
          </p:nvSpPr>
          <p:spPr>
            <a:xfrm>
              <a:off x="457200" y="5478144"/>
              <a:ext cx="8225155" cy="709930"/>
            </a:xfrm>
            <a:custGeom>
              <a:avLst/>
              <a:gdLst/>
              <a:ahLst/>
              <a:cxnLst/>
              <a:rect l="l" t="t" r="r" b="b"/>
              <a:pathLst>
                <a:path w="8225155" h="709929">
                  <a:moveTo>
                    <a:pt x="8224901" y="0"/>
                  </a:moveTo>
                  <a:lnTo>
                    <a:pt x="0" y="0"/>
                  </a:lnTo>
                  <a:lnTo>
                    <a:pt x="0" y="460946"/>
                  </a:lnTo>
                  <a:lnTo>
                    <a:pt x="4023741" y="460946"/>
                  </a:lnTo>
                  <a:lnTo>
                    <a:pt x="4023741" y="532041"/>
                  </a:lnTo>
                  <a:lnTo>
                    <a:pt x="3935095" y="532041"/>
                  </a:lnTo>
                  <a:lnTo>
                    <a:pt x="4112387" y="709371"/>
                  </a:lnTo>
                  <a:lnTo>
                    <a:pt x="4289806" y="532041"/>
                  </a:lnTo>
                  <a:lnTo>
                    <a:pt x="4201033" y="532041"/>
                  </a:lnTo>
                  <a:lnTo>
                    <a:pt x="4201033" y="460946"/>
                  </a:lnTo>
                  <a:lnTo>
                    <a:pt x="8224901" y="460946"/>
                  </a:lnTo>
                  <a:lnTo>
                    <a:pt x="8224901" y="0"/>
                  </a:lnTo>
                  <a:close/>
                </a:path>
              </a:pathLst>
            </a:custGeom>
            <a:solidFill>
              <a:srgbClr val="9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5478144"/>
              <a:ext cx="8225155" cy="709930"/>
            </a:xfrm>
            <a:custGeom>
              <a:avLst/>
              <a:gdLst/>
              <a:ahLst/>
              <a:cxnLst/>
              <a:rect l="l" t="t" r="r" b="b"/>
              <a:pathLst>
                <a:path w="8225155" h="709929">
                  <a:moveTo>
                    <a:pt x="8224901" y="460946"/>
                  </a:moveTo>
                  <a:lnTo>
                    <a:pt x="4201033" y="460946"/>
                  </a:lnTo>
                  <a:lnTo>
                    <a:pt x="4201033" y="532041"/>
                  </a:lnTo>
                  <a:lnTo>
                    <a:pt x="4289806" y="532041"/>
                  </a:lnTo>
                  <a:lnTo>
                    <a:pt x="4112387" y="709371"/>
                  </a:lnTo>
                  <a:lnTo>
                    <a:pt x="3935095" y="532041"/>
                  </a:lnTo>
                  <a:lnTo>
                    <a:pt x="4023741" y="532041"/>
                  </a:lnTo>
                  <a:lnTo>
                    <a:pt x="4023741" y="460946"/>
                  </a:lnTo>
                  <a:lnTo>
                    <a:pt x="0" y="460946"/>
                  </a:lnTo>
                  <a:lnTo>
                    <a:pt x="0" y="0"/>
                  </a:lnTo>
                  <a:lnTo>
                    <a:pt x="8224901" y="0"/>
                  </a:lnTo>
                  <a:lnTo>
                    <a:pt x="8224901" y="46094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200" y="4775834"/>
              <a:ext cx="8225155" cy="709295"/>
            </a:xfrm>
            <a:custGeom>
              <a:avLst/>
              <a:gdLst/>
              <a:ahLst/>
              <a:cxnLst/>
              <a:rect l="l" t="t" r="r" b="b"/>
              <a:pathLst>
                <a:path w="8225155" h="709295">
                  <a:moveTo>
                    <a:pt x="8224901" y="0"/>
                  </a:moveTo>
                  <a:lnTo>
                    <a:pt x="0" y="0"/>
                  </a:lnTo>
                  <a:lnTo>
                    <a:pt x="0" y="460883"/>
                  </a:lnTo>
                  <a:lnTo>
                    <a:pt x="4023741" y="460883"/>
                  </a:lnTo>
                  <a:lnTo>
                    <a:pt x="4023741" y="532003"/>
                  </a:lnTo>
                  <a:lnTo>
                    <a:pt x="3935095" y="532003"/>
                  </a:lnTo>
                  <a:lnTo>
                    <a:pt x="4112387" y="709295"/>
                  </a:lnTo>
                  <a:lnTo>
                    <a:pt x="4289806" y="532003"/>
                  </a:lnTo>
                  <a:lnTo>
                    <a:pt x="4201033" y="532003"/>
                  </a:lnTo>
                  <a:lnTo>
                    <a:pt x="4201033" y="460883"/>
                  </a:lnTo>
                  <a:lnTo>
                    <a:pt x="8224901" y="460883"/>
                  </a:lnTo>
                  <a:lnTo>
                    <a:pt x="8224901" y="0"/>
                  </a:lnTo>
                  <a:close/>
                </a:path>
              </a:pathLst>
            </a:custGeom>
            <a:solidFill>
              <a:srgbClr val="9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7200" y="4775834"/>
              <a:ext cx="8225155" cy="709295"/>
            </a:xfrm>
            <a:custGeom>
              <a:avLst/>
              <a:gdLst/>
              <a:ahLst/>
              <a:cxnLst/>
              <a:rect l="l" t="t" r="r" b="b"/>
              <a:pathLst>
                <a:path w="8225155" h="709295">
                  <a:moveTo>
                    <a:pt x="8224901" y="460883"/>
                  </a:moveTo>
                  <a:lnTo>
                    <a:pt x="4201033" y="460883"/>
                  </a:lnTo>
                  <a:lnTo>
                    <a:pt x="4201033" y="532003"/>
                  </a:lnTo>
                  <a:lnTo>
                    <a:pt x="4289806" y="532003"/>
                  </a:lnTo>
                  <a:lnTo>
                    <a:pt x="4112387" y="709295"/>
                  </a:lnTo>
                  <a:lnTo>
                    <a:pt x="3935095" y="532003"/>
                  </a:lnTo>
                  <a:lnTo>
                    <a:pt x="4023741" y="532003"/>
                  </a:lnTo>
                  <a:lnTo>
                    <a:pt x="4023741" y="460883"/>
                  </a:lnTo>
                  <a:lnTo>
                    <a:pt x="0" y="460883"/>
                  </a:lnTo>
                  <a:lnTo>
                    <a:pt x="0" y="0"/>
                  </a:lnTo>
                  <a:lnTo>
                    <a:pt x="8224901" y="0"/>
                  </a:lnTo>
                  <a:lnTo>
                    <a:pt x="8224901" y="46088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7200" y="4073397"/>
              <a:ext cx="8225155" cy="709295"/>
            </a:xfrm>
            <a:custGeom>
              <a:avLst/>
              <a:gdLst/>
              <a:ahLst/>
              <a:cxnLst/>
              <a:rect l="l" t="t" r="r" b="b"/>
              <a:pathLst>
                <a:path w="8225155" h="709295">
                  <a:moveTo>
                    <a:pt x="8224901" y="0"/>
                  </a:moveTo>
                  <a:lnTo>
                    <a:pt x="0" y="0"/>
                  </a:lnTo>
                  <a:lnTo>
                    <a:pt x="0" y="460883"/>
                  </a:lnTo>
                  <a:lnTo>
                    <a:pt x="4023741" y="460883"/>
                  </a:lnTo>
                  <a:lnTo>
                    <a:pt x="4023741" y="532003"/>
                  </a:lnTo>
                  <a:lnTo>
                    <a:pt x="3935095" y="532003"/>
                  </a:lnTo>
                  <a:lnTo>
                    <a:pt x="4112387" y="709295"/>
                  </a:lnTo>
                  <a:lnTo>
                    <a:pt x="4289806" y="532003"/>
                  </a:lnTo>
                  <a:lnTo>
                    <a:pt x="4201033" y="532003"/>
                  </a:lnTo>
                  <a:lnTo>
                    <a:pt x="4201033" y="460883"/>
                  </a:lnTo>
                  <a:lnTo>
                    <a:pt x="8224901" y="460883"/>
                  </a:lnTo>
                  <a:lnTo>
                    <a:pt x="8224901" y="0"/>
                  </a:lnTo>
                  <a:close/>
                </a:path>
              </a:pathLst>
            </a:custGeom>
            <a:solidFill>
              <a:srgbClr val="9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7200" y="4073397"/>
              <a:ext cx="8225155" cy="709295"/>
            </a:xfrm>
            <a:custGeom>
              <a:avLst/>
              <a:gdLst/>
              <a:ahLst/>
              <a:cxnLst/>
              <a:rect l="l" t="t" r="r" b="b"/>
              <a:pathLst>
                <a:path w="8225155" h="709295">
                  <a:moveTo>
                    <a:pt x="8224901" y="460883"/>
                  </a:moveTo>
                  <a:lnTo>
                    <a:pt x="4201033" y="460883"/>
                  </a:lnTo>
                  <a:lnTo>
                    <a:pt x="4201033" y="532003"/>
                  </a:lnTo>
                  <a:lnTo>
                    <a:pt x="4289806" y="532003"/>
                  </a:lnTo>
                  <a:lnTo>
                    <a:pt x="4112387" y="709295"/>
                  </a:lnTo>
                  <a:lnTo>
                    <a:pt x="3935095" y="532003"/>
                  </a:lnTo>
                  <a:lnTo>
                    <a:pt x="4023741" y="532003"/>
                  </a:lnTo>
                  <a:lnTo>
                    <a:pt x="4023741" y="460883"/>
                  </a:lnTo>
                  <a:lnTo>
                    <a:pt x="0" y="460883"/>
                  </a:lnTo>
                  <a:lnTo>
                    <a:pt x="0" y="0"/>
                  </a:lnTo>
                  <a:lnTo>
                    <a:pt x="8224901" y="0"/>
                  </a:lnTo>
                  <a:lnTo>
                    <a:pt x="8224901" y="46088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7200" y="3370960"/>
              <a:ext cx="8225155" cy="709930"/>
            </a:xfrm>
            <a:custGeom>
              <a:avLst/>
              <a:gdLst/>
              <a:ahLst/>
              <a:cxnLst/>
              <a:rect l="l" t="t" r="r" b="b"/>
              <a:pathLst>
                <a:path w="8225155" h="709929">
                  <a:moveTo>
                    <a:pt x="8224901" y="0"/>
                  </a:moveTo>
                  <a:lnTo>
                    <a:pt x="0" y="0"/>
                  </a:lnTo>
                  <a:lnTo>
                    <a:pt x="0" y="461010"/>
                  </a:lnTo>
                  <a:lnTo>
                    <a:pt x="4023741" y="461010"/>
                  </a:lnTo>
                  <a:lnTo>
                    <a:pt x="4023741" y="532003"/>
                  </a:lnTo>
                  <a:lnTo>
                    <a:pt x="3935095" y="532003"/>
                  </a:lnTo>
                  <a:lnTo>
                    <a:pt x="4112387" y="709422"/>
                  </a:lnTo>
                  <a:lnTo>
                    <a:pt x="4289806" y="532003"/>
                  </a:lnTo>
                  <a:lnTo>
                    <a:pt x="4201033" y="532003"/>
                  </a:lnTo>
                  <a:lnTo>
                    <a:pt x="4201033" y="461010"/>
                  </a:lnTo>
                  <a:lnTo>
                    <a:pt x="8224901" y="461010"/>
                  </a:lnTo>
                  <a:lnTo>
                    <a:pt x="8224901" y="0"/>
                  </a:lnTo>
                  <a:close/>
                </a:path>
              </a:pathLst>
            </a:custGeom>
            <a:solidFill>
              <a:srgbClr val="9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7200" y="3370960"/>
              <a:ext cx="8225155" cy="709930"/>
            </a:xfrm>
            <a:custGeom>
              <a:avLst/>
              <a:gdLst/>
              <a:ahLst/>
              <a:cxnLst/>
              <a:rect l="l" t="t" r="r" b="b"/>
              <a:pathLst>
                <a:path w="8225155" h="709929">
                  <a:moveTo>
                    <a:pt x="8224901" y="461010"/>
                  </a:moveTo>
                  <a:lnTo>
                    <a:pt x="4201033" y="461010"/>
                  </a:lnTo>
                  <a:lnTo>
                    <a:pt x="4201033" y="532003"/>
                  </a:lnTo>
                  <a:lnTo>
                    <a:pt x="4289806" y="532003"/>
                  </a:lnTo>
                  <a:lnTo>
                    <a:pt x="4112387" y="709422"/>
                  </a:lnTo>
                  <a:lnTo>
                    <a:pt x="3935095" y="532003"/>
                  </a:lnTo>
                  <a:lnTo>
                    <a:pt x="4023741" y="532003"/>
                  </a:lnTo>
                  <a:lnTo>
                    <a:pt x="4023741" y="461010"/>
                  </a:lnTo>
                  <a:lnTo>
                    <a:pt x="0" y="461010"/>
                  </a:lnTo>
                  <a:lnTo>
                    <a:pt x="0" y="0"/>
                  </a:lnTo>
                  <a:lnTo>
                    <a:pt x="8224901" y="0"/>
                  </a:lnTo>
                  <a:lnTo>
                    <a:pt x="8224901" y="46101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7200" y="2668650"/>
              <a:ext cx="8225155" cy="709295"/>
            </a:xfrm>
            <a:custGeom>
              <a:avLst/>
              <a:gdLst/>
              <a:ahLst/>
              <a:cxnLst/>
              <a:rect l="l" t="t" r="r" b="b"/>
              <a:pathLst>
                <a:path w="8225155" h="709295">
                  <a:moveTo>
                    <a:pt x="8224901" y="0"/>
                  </a:moveTo>
                  <a:lnTo>
                    <a:pt x="0" y="0"/>
                  </a:lnTo>
                  <a:lnTo>
                    <a:pt x="0" y="460883"/>
                  </a:lnTo>
                  <a:lnTo>
                    <a:pt x="4023741" y="460883"/>
                  </a:lnTo>
                  <a:lnTo>
                    <a:pt x="4023741" y="532003"/>
                  </a:lnTo>
                  <a:lnTo>
                    <a:pt x="3935095" y="532003"/>
                  </a:lnTo>
                  <a:lnTo>
                    <a:pt x="4112387" y="709295"/>
                  </a:lnTo>
                  <a:lnTo>
                    <a:pt x="4289806" y="532003"/>
                  </a:lnTo>
                  <a:lnTo>
                    <a:pt x="4201033" y="532003"/>
                  </a:lnTo>
                  <a:lnTo>
                    <a:pt x="4201033" y="460883"/>
                  </a:lnTo>
                  <a:lnTo>
                    <a:pt x="8224901" y="460883"/>
                  </a:lnTo>
                  <a:lnTo>
                    <a:pt x="8224901" y="0"/>
                  </a:lnTo>
                  <a:close/>
                </a:path>
              </a:pathLst>
            </a:custGeom>
            <a:solidFill>
              <a:srgbClr val="9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7200" y="2668650"/>
              <a:ext cx="8225155" cy="709295"/>
            </a:xfrm>
            <a:custGeom>
              <a:avLst/>
              <a:gdLst/>
              <a:ahLst/>
              <a:cxnLst/>
              <a:rect l="l" t="t" r="r" b="b"/>
              <a:pathLst>
                <a:path w="8225155" h="709295">
                  <a:moveTo>
                    <a:pt x="8224901" y="460883"/>
                  </a:moveTo>
                  <a:lnTo>
                    <a:pt x="4201033" y="460883"/>
                  </a:lnTo>
                  <a:lnTo>
                    <a:pt x="4201033" y="532003"/>
                  </a:lnTo>
                  <a:lnTo>
                    <a:pt x="4289806" y="532003"/>
                  </a:lnTo>
                  <a:lnTo>
                    <a:pt x="4112387" y="709295"/>
                  </a:lnTo>
                  <a:lnTo>
                    <a:pt x="3935095" y="532003"/>
                  </a:lnTo>
                  <a:lnTo>
                    <a:pt x="4023741" y="532003"/>
                  </a:lnTo>
                  <a:lnTo>
                    <a:pt x="4023741" y="460883"/>
                  </a:lnTo>
                  <a:lnTo>
                    <a:pt x="0" y="460883"/>
                  </a:lnTo>
                  <a:lnTo>
                    <a:pt x="0" y="0"/>
                  </a:lnTo>
                  <a:lnTo>
                    <a:pt x="8224901" y="0"/>
                  </a:lnTo>
                  <a:lnTo>
                    <a:pt x="8224901" y="46088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7200" y="1966213"/>
              <a:ext cx="8225155" cy="709295"/>
            </a:xfrm>
            <a:custGeom>
              <a:avLst/>
              <a:gdLst/>
              <a:ahLst/>
              <a:cxnLst/>
              <a:rect l="l" t="t" r="r" b="b"/>
              <a:pathLst>
                <a:path w="8225155" h="709294">
                  <a:moveTo>
                    <a:pt x="8224901" y="0"/>
                  </a:moveTo>
                  <a:lnTo>
                    <a:pt x="0" y="0"/>
                  </a:lnTo>
                  <a:lnTo>
                    <a:pt x="0" y="460882"/>
                  </a:lnTo>
                  <a:lnTo>
                    <a:pt x="4023741" y="460882"/>
                  </a:lnTo>
                  <a:lnTo>
                    <a:pt x="4023741" y="532002"/>
                  </a:lnTo>
                  <a:lnTo>
                    <a:pt x="3935095" y="532002"/>
                  </a:lnTo>
                  <a:lnTo>
                    <a:pt x="4112387" y="709294"/>
                  </a:lnTo>
                  <a:lnTo>
                    <a:pt x="4289806" y="532002"/>
                  </a:lnTo>
                  <a:lnTo>
                    <a:pt x="4201033" y="532002"/>
                  </a:lnTo>
                  <a:lnTo>
                    <a:pt x="4201033" y="460882"/>
                  </a:lnTo>
                  <a:lnTo>
                    <a:pt x="8224901" y="460882"/>
                  </a:lnTo>
                  <a:lnTo>
                    <a:pt x="8224901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7200" y="1966213"/>
              <a:ext cx="8225155" cy="709295"/>
            </a:xfrm>
            <a:custGeom>
              <a:avLst/>
              <a:gdLst/>
              <a:ahLst/>
              <a:cxnLst/>
              <a:rect l="l" t="t" r="r" b="b"/>
              <a:pathLst>
                <a:path w="8225155" h="709294">
                  <a:moveTo>
                    <a:pt x="8224901" y="460882"/>
                  </a:moveTo>
                  <a:lnTo>
                    <a:pt x="4201033" y="460882"/>
                  </a:lnTo>
                  <a:lnTo>
                    <a:pt x="4201033" y="532002"/>
                  </a:lnTo>
                  <a:lnTo>
                    <a:pt x="4289806" y="532002"/>
                  </a:lnTo>
                  <a:lnTo>
                    <a:pt x="4112387" y="709294"/>
                  </a:lnTo>
                  <a:lnTo>
                    <a:pt x="3935095" y="532002"/>
                  </a:lnTo>
                  <a:lnTo>
                    <a:pt x="4023741" y="532002"/>
                  </a:lnTo>
                  <a:lnTo>
                    <a:pt x="4023741" y="460882"/>
                  </a:lnTo>
                  <a:lnTo>
                    <a:pt x="0" y="460882"/>
                  </a:lnTo>
                  <a:lnTo>
                    <a:pt x="0" y="0"/>
                  </a:lnTo>
                  <a:lnTo>
                    <a:pt x="8224901" y="0"/>
                  </a:lnTo>
                  <a:lnTo>
                    <a:pt x="8224901" y="46088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15187" y="1973325"/>
            <a:ext cx="6530340" cy="3903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155" indent="-33845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115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Determine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whether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job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involves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lead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paint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/>
              <a:buAutoNum type="arabicPeriod"/>
            </a:pPr>
            <a:endParaRPr sz="2300">
              <a:latin typeface="Arial"/>
              <a:cs typeface="Arial"/>
            </a:endParaRPr>
          </a:p>
          <a:p>
            <a:pPr marL="351155" indent="-338455">
              <a:lnSpc>
                <a:spcPct val="100000"/>
              </a:lnSpc>
              <a:buAutoNum type="arabicPeriod"/>
              <a:tabLst>
                <a:tab pos="35115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Set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safely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/>
              <a:buAutoNum type="arabicPeriod"/>
            </a:pPr>
            <a:endParaRPr sz="2300">
              <a:latin typeface="Arial"/>
              <a:cs typeface="Arial"/>
            </a:endParaRPr>
          </a:p>
          <a:p>
            <a:pPr marL="351155" indent="-33845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115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Protect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yourself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/>
              <a:buAutoNum type="arabicPeriod"/>
            </a:pPr>
            <a:endParaRPr sz="2300">
              <a:latin typeface="Arial"/>
              <a:cs typeface="Arial"/>
            </a:endParaRPr>
          </a:p>
          <a:p>
            <a:pPr marL="351155" indent="-338455">
              <a:lnSpc>
                <a:spcPct val="100000"/>
              </a:lnSpc>
              <a:buAutoNum type="arabicPeriod"/>
              <a:tabLst>
                <a:tab pos="35115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spread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dust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/>
              <a:buAutoNum type="arabicPeriod"/>
            </a:pPr>
            <a:endParaRPr sz="2300">
              <a:latin typeface="Arial"/>
              <a:cs typeface="Arial"/>
            </a:endParaRPr>
          </a:p>
          <a:p>
            <a:pPr marL="350520" indent="-337820">
              <a:lnSpc>
                <a:spcPct val="100000"/>
              </a:lnSpc>
              <a:buAutoNum type="arabicPeriod"/>
              <a:tabLst>
                <a:tab pos="35052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Leave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area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clean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/>
              <a:buAutoNum type="arabicPeriod"/>
            </a:pPr>
            <a:endParaRPr sz="2300">
              <a:latin typeface="Arial"/>
              <a:cs typeface="Arial"/>
            </a:endParaRPr>
          </a:p>
          <a:p>
            <a:pPr marL="350520" indent="-33782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052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waste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55</a:t>
            </a:fld>
            <a:endParaRPr spc="-25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56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580389"/>
            <a:ext cx="49060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solidFill>
                  <a:srgbClr val="000000"/>
                </a:solidFill>
                <a:latin typeface="Arial"/>
                <a:cs typeface="Arial"/>
              </a:rPr>
              <a:t>Check</a:t>
            </a:r>
            <a:r>
              <a:rPr sz="4000" b="1" spc="-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000000"/>
                </a:solidFill>
                <a:latin typeface="Arial"/>
                <a:cs typeface="Arial"/>
              </a:rPr>
              <a:t>your</a:t>
            </a:r>
            <a:r>
              <a:rPr sz="4000" b="1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000000"/>
                </a:solidFill>
                <a:latin typeface="Arial"/>
                <a:cs typeface="Arial"/>
              </a:rPr>
              <a:t>learning</a:t>
            </a:r>
            <a:endParaRPr sz="40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83057" y="1292986"/>
          <a:ext cx="8457563" cy="53930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17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5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900" spc="-20" dirty="0">
                          <a:latin typeface="Arial"/>
                          <a:cs typeface="Arial"/>
                        </a:rPr>
                        <a:t>True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900" spc="-10" dirty="0">
                          <a:latin typeface="Arial"/>
                          <a:cs typeface="Arial"/>
                        </a:rPr>
                        <a:t>False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73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422275" algn="l"/>
                        </a:tabLst>
                      </a:pPr>
                      <a:r>
                        <a:rPr sz="1900" spc="-25" dirty="0">
                          <a:latin typeface="Arial"/>
                          <a:cs typeface="Arial"/>
                        </a:rPr>
                        <a:t>1.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	This</a:t>
                      </a:r>
                      <a:r>
                        <a:rPr sz="1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course</a:t>
                      </a:r>
                      <a:r>
                        <a:rPr sz="1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qualifies</a:t>
                      </a:r>
                      <a:r>
                        <a:rPr sz="1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you</a:t>
                      </a:r>
                      <a:r>
                        <a:rPr sz="1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9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19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10" dirty="0">
                          <a:latin typeface="Arial"/>
                          <a:cs typeface="Arial"/>
                        </a:rPr>
                        <a:t>Lead-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safe</a:t>
                      </a:r>
                      <a:r>
                        <a:rPr sz="1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10" dirty="0">
                          <a:latin typeface="Arial"/>
                          <a:cs typeface="Arial"/>
                        </a:rPr>
                        <a:t>Renovator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900" spc="-10" dirty="0">
                          <a:latin typeface="Arial"/>
                          <a:cs typeface="Arial"/>
                        </a:rPr>
                        <a:t>Supervisor.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4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426720" algn="l"/>
                        </a:tabLst>
                      </a:pPr>
                      <a:r>
                        <a:rPr sz="1900" spc="-25" dirty="0">
                          <a:latin typeface="Arial"/>
                          <a:cs typeface="Arial"/>
                        </a:rPr>
                        <a:t>2.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	Lead</a:t>
                      </a:r>
                      <a:r>
                        <a:rPr sz="1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paint</a:t>
                      </a:r>
                      <a:r>
                        <a:rPr sz="1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may</a:t>
                      </a:r>
                      <a:r>
                        <a:rPr sz="1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1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found</a:t>
                      </a:r>
                      <a:r>
                        <a:rPr sz="1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houses</a:t>
                      </a:r>
                      <a:r>
                        <a:rPr sz="1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built</a:t>
                      </a:r>
                      <a:r>
                        <a:rPr sz="1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before</a:t>
                      </a:r>
                      <a:r>
                        <a:rPr sz="1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10" dirty="0">
                          <a:latin typeface="Arial"/>
                          <a:cs typeface="Arial"/>
                        </a:rPr>
                        <a:t>1978.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4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426720" algn="l"/>
                        </a:tabLst>
                      </a:pPr>
                      <a:r>
                        <a:rPr sz="1900" spc="-25" dirty="0">
                          <a:latin typeface="Arial"/>
                          <a:cs typeface="Arial"/>
                        </a:rPr>
                        <a:t>3.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	Lead</a:t>
                      </a:r>
                      <a:r>
                        <a:rPr sz="1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dangerous for</a:t>
                      </a:r>
                      <a:r>
                        <a:rPr sz="1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children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but</a:t>
                      </a:r>
                      <a:r>
                        <a:rPr sz="1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1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10" dirty="0">
                          <a:latin typeface="Arial"/>
                          <a:cs typeface="Arial"/>
                        </a:rPr>
                        <a:t>adults.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735">
                <a:tc>
                  <a:txBody>
                    <a:bodyPr/>
                    <a:lstStyle/>
                    <a:p>
                      <a:pPr marL="91440" marR="379730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426084" algn="l"/>
                        </a:tabLst>
                      </a:pPr>
                      <a:r>
                        <a:rPr sz="1900" spc="-25" dirty="0">
                          <a:latin typeface="Arial"/>
                          <a:cs typeface="Arial"/>
                        </a:rPr>
                        <a:t>4.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	Common</a:t>
                      </a:r>
                      <a:r>
                        <a:rPr sz="19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renovation</a:t>
                      </a:r>
                      <a:r>
                        <a:rPr sz="1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activities</a:t>
                      </a:r>
                      <a:r>
                        <a:rPr sz="19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can</a:t>
                      </a:r>
                      <a:r>
                        <a:rPr sz="19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create</a:t>
                      </a:r>
                      <a:r>
                        <a:rPr sz="19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dangerous</a:t>
                      </a:r>
                      <a:r>
                        <a:rPr sz="1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20" dirty="0">
                          <a:latin typeface="Arial"/>
                          <a:cs typeface="Arial"/>
                        </a:rPr>
                        <a:t>lead </a:t>
                      </a:r>
                      <a:r>
                        <a:rPr sz="1900" spc="-10" dirty="0">
                          <a:latin typeface="Arial"/>
                          <a:cs typeface="Arial"/>
                        </a:rPr>
                        <a:t>dust.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4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5.</a:t>
                      </a:r>
                      <a:r>
                        <a:rPr sz="1900" spc="3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Anyone</a:t>
                      </a:r>
                      <a:r>
                        <a:rPr sz="1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can</a:t>
                      </a:r>
                      <a:r>
                        <a:rPr sz="1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test</a:t>
                      </a:r>
                      <a:r>
                        <a:rPr sz="19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see</a:t>
                      </a:r>
                      <a:r>
                        <a:rPr sz="1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whether</a:t>
                      </a:r>
                      <a:r>
                        <a:rPr sz="19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9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job</a:t>
                      </a:r>
                      <a:r>
                        <a:rPr sz="1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involves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lead</a:t>
                      </a:r>
                      <a:r>
                        <a:rPr sz="1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10" dirty="0">
                          <a:latin typeface="Arial"/>
                          <a:cs typeface="Arial"/>
                        </a:rPr>
                        <a:t>paint.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373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426084" algn="l"/>
                        </a:tabLst>
                      </a:pPr>
                      <a:r>
                        <a:rPr sz="1900" spc="-25" dirty="0">
                          <a:latin typeface="Arial"/>
                          <a:cs typeface="Arial"/>
                        </a:rPr>
                        <a:t>6.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	People</a:t>
                      </a:r>
                      <a:r>
                        <a:rPr sz="1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who</a:t>
                      </a:r>
                      <a:r>
                        <a:rPr sz="1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are</a:t>
                      </a:r>
                      <a:r>
                        <a:rPr sz="1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19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working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9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project</a:t>
                      </a:r>
                      <a:r>
                        <a:rPr sz="1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should</a:t>
                      </a:r>
                      <a:r>
                        <a:rPr sz="1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1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kept</a:t>
                      </a:r>
                      <a:r>
                        <a:rPr sz="1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25" dirty="0">
                          <a:latin typeface="Arial"/>
                          <a:cs typeface="Arial"/>
                        </a:rPr>
                        <a:t>out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work</a:t>
                      </a:r>
                      <a:r>
                        <a:rPr sz="1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10" dirty="0">
                          <a:latin typeface="Arial"/>
                          <a:cs typeface="Arial"/>
                        </a:rPr>
                        <a:t>area.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54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  <a:tabLst>
                          <a:tab pos="426084" algn="l"/>
                        </a:tabLst>
                      </a:pPr>
                      <a:r>
                        <a:rPr sz="1900" spc="-25" dirty="0">
                          <a:latin typeface="Arial"/>
                          <a:cs typeface="Arial"/>
                        </a:rPr>
                        <a:t>7.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	Keep</a:t>
                      </a:r>
                      <a:r>
                        <a:rPr sz="1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windows in</a:t>
                      </a:r>
                      <a:r>
                        <a:rPr sz="19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work</a:t>
                      </a:r>
                      <a:r>
                        <a:rPr sz="1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area</a:t>
                      </a:r>
                      <a:r>
                        <a:rPr sz="1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open</a:t>
                      </a:r>
                      <a:r>
                        <a:rPr sz="1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9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provide</a:t>
                      </a:r>
                      <a:r>
                        <a:rPr sz="1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fresh</a:t>
                      </a:r>
                      <a:r>
                        <a:rPr sz="1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20" dirty="0">
                          <a:latin typeface="Arial"/>
                          <a:cs typeface="Arial"/>
                        </a:rPr>
                        <a:t>air.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54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  <a:tabLst>
                          <a:tab pos="426084" algn="l"/>
                        </a:tabLst>
                      </a:pPr>
                      <a:r>
                        <a:rPr sz="1900" spc="-25" dirty="0">
                          <a:latin typeface="Arial"/>
                          <a:cs typeface="Arial"/>
                        </a:rPr>
                        <a:t>8.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	It’s</a:t>
                      </a:r>
                      <a:r>
                        <a:rPr sz="19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safe</a:t>
                      </a:r>
                      <a:r>
                        <a:rPr sz="1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drink</a:t>
                      </a:r>
                      <a:r>
                        <a:rPr sz="1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but</a:t>
                      </a:r>
                      <a:r>
                        <a:rPr sz="1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1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eat</a:t>
                      </a:r>
                      <a:r>
                        <a:rPr sz="1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smoke</a:t>
                      </a:r>
                      <a:r>
                        <a:rPr sz="1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work</a:t>
                      </a:r>
                      <a:r>
                        <a:rPr sz="1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10" dirty="0">
                          <a:latin typeface="Arial"/>
                          <a:cs typeface="Arial"/>
                        </a:rPr>
                        <a:t>area.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3735">
                <a:tc>
                  <a:txBody>
                    <a:bodyPr/>
                    <a:lstStyle/>
                    <a:p>
                      <a:pPr marL="91440" marR="662940">
                        <a:lnSpc>
                          <a:spcPct val="100000"/>
                        </a:lnSpc>
                        <a:spcBef>
                          <a:spcPts val="330"/>
                        </a:spcBef>
                        <a:tabLst>
                          <a:tab pos="426084" algn="l"/>
                        </a:tabLst>
                      </a:pPr>
                      <a:r>
                        <a:rPr sz="1900" spc="-25" dirty="0">
                          <a:latin typeface="Arial"/>
                          <a:cs typeface="Arial"/>
                        </a:rPr>
                        <a:t>9.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	Regular</a:t>
                      </a:r>
                      <a:r>
                        <a:rPr sz="1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power</a:t>
                      </a:r>
                      <a:r>
                        <a:rPr sz="1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sanding</a:t>
                      </a:r>
                      <a:r>
                        <a:rPr sz="1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9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best</a:t>
                      </a:r>
                      <a:r>
                        <a:rPr sz="1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way</a:t>
                      </a:r>
                      <a:r>
                        <a:rPr sz="1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9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remove</a:t>
                      </a:r>
                      <a:r>
                        <a:rPr sz="1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20" dirty="0">
                          <a:latin typeface="Arial"/>
                          <a:cs typeface="Arial"/>
                        </a:rPr>
                        <a:t>lead </a:t>
                      </a:r>
                      <a:r>
                        <a:rPr sz="1900" spc="-10" dirty="0">
                          <a:latin typeface="Arial"/>
                          <a:cs typeface="Arial"/>
                        </a:rPr>
                        <a:t>paint.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54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10.</a:t>
                      </a:r>
                      <a:r>
                        <a:rPr sz="1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Use</a:t>
                      </a:r>
                      <a:r>
                        <a:rPr sz="1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55" dirty="0">
                          <a:latin typeface="Arial"/>
                          <a:cs typeface="Arial"/>
                        </a:rPr>
                        <a:t>HEPA</a:t>
                      </a:r>
                      <a:r>
                        <a:rPr sz="1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vacuum</a:t>
                      </a:r>
                      <a:r>
                        <a:rPr sz="1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10" dirty="0">
                          <a:latin typeface="Arial"/>
                          <a:cs typeface="Arial"/>
                        </a:rPr>
                        <a:t>cleaning.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57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92353"/>
            <a:ext cx="28486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solidFill>
                  <a:srgbClr val="000000"/>
                </a:solidFill>
                <a:latin typeface="Arial"/>
                <a:cs typeface="Arial"/>
              </a:rPr>
              <a:t>Answer</a:t>
            </a:r>
            <a:r>
              <a:rPr sz="4000" b="1" spc="-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0000"/>
                </a:solidFill>
                <a:latin typeface="Arial"/>
                <a:cs typeface="Arial"/>
              </a:rPr>
              <a:t>key</a:t>
            </a:r>
            <a:endParaRPr sz="40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80009" y="1332483"/>
          <a:ext cx="8457565" cy="5391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17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900" spc="-20" dirty="0">
                          <a:latin typeface="Arial"/>
                          <a:cs typeface="Arial"/>
                        </a:rPr>
                        <a:t>True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900" spc="-10" dirty="0">
                          <a:latin typeface="Arial"/>
                          <a:cs typeface="Arial"/>
                        </a:rPr>
                        <a:t>False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735">
                <a:tc>
                  <a:txBody>
                    <a:bodyPr/>
                    <a:lstStyle/>
                    <a:p>
                      <a:pPr marL="91440" marR="564515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421640" algn="l"/>
                        </a:tabLst>
                      </a:pPr>
                      <a:r>
                        <a:rPr sz="1900" spc="-25" dirty="0">
                          <a:latin typeface="Arial"/>
                          <a:cs typeface="Arial"/>
                        </a:rPr>
                        <a:t>1.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	This</a:t>
                      </a:r>
                      <a:r>
                        <a:rPr sz="1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course</a:t>
                      </a:r>
                      <a:r>
                        <a:rPr sz="1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qualifies</a:t>
                      </a:r>
                      <a:r>
                        <a:rPr sz="1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you</a:t>
                      </a:r>
                      <a:r>
                        <a:rPr sz="1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9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1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Lead</a:t>
                      </a:r>
                      <a:r>
                        <a:rPr sz="1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Safe</a:t>
                      </a:r>
                      <a:r>
                        <a:rPr sz="19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10" dirty="0">
                          <a:latin typeface="Arial"/>
                          <a:cs typeface="Arial"/>
                        </a:rPr>
                        <a:t>Renovation Supervisor.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X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4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426720" algn="l"/>
                        </a:tabLst>
                      </a:pPr>
                      <a:r>
                        <a:rPr sz="1900" spc="-25" dirty="0">
                          <a:latin typeface="Arial"/>
                          <a:cs typeface="Arial"/>
                        </a:rPr>
                        <a:t>2.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	Lead</a:t>
                      </a:r>
                      <a:r>
                        <a:rPr sz="1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paint</a:t>
                      </a:r>
                      <a:r>
                        <a:rPr sz="1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may</a:t>
                      </a:r>
                      <a:r>
                        <a:rPr sz="1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1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found</a:t>
                      </a:r>
                      <a:r>
                        <a:rPr sz="1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houses</a:t>
                      </a:r>
                      <a:r>
                        <a:rPr sz="1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built</a:t>
                      </a:r>
                      <a:r>
                        <a:rPr sz="1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before</a:t>
                      </a:r>
                      <a:r>
                        <a:rPr sz="1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10" dirty="0">
                          <a:latin typeface="Arial"/>
                          <a:cs typeface="Arial"/>
                        </a:rPr>
                        <a:t>1978.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X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4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426720" algn="l"/>
                        </a:tabLst>
                      </a:pPr>
                      <a:r>
                        <a:rPr sz="1900" spc="-25" dirty="0">
                          <a:latin typeface="Arial"/>
                          <a:cs typeface="Arial"/>
                        </a:rPr>
                        <a:t>3.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	Lead</a:t>
                      </a:r>
                      <a:r>
                        <a:rPr sz="1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dangerous for</a:t>
                      </a:r>
                      <a:r>
                        <a:rPr sz="1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children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but</a:t>
                      </a:r>
                      <a:r>
                        <a:rPr sz="1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1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10" dirty="0">
                          <a:latin typeface="Arial"/>
                          <a:cs typeface="Arial"/>
                        </a:rPr>
                        <a:t>adults.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X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73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426084" algn="l"/>
                        </a:tabLst>
                      </a:pPr>
                      <a:r>
                        <a:rPr sz="1900" spc="-25" dirty="0">
                          <a:latin typeface="Arial"/>
                          <a:cs typeface="Arial"/>
                        </a:rPr>
                        <a:t>4.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	Common</a:t>
                      </a:r>
                      <a:r>
                        <a:rPr sz="19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renovation</a:t>
                      </a:r>
                      <a:r>
                        <a:rPr sz="19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activities</a:t>
                      </a:r>
                      <a:r>
                        <a:rPr sz="19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can</a:t>
                      </a:r>
                      <a:r>
                        <a:rPr sz="19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create</a:t>
                      </a:r>
                      <a:r>
                        <a:rPr sz="19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dangerous</a:t>
                      </a:r>
                      <a:r>
                        <a:rPr sz="19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20" dirty="0">
                          <a:latin typeface="Arial"/>
                          <a:cs typeface="Arial"/>
                        </a:rPr>
                        <a:t>lead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900" spc="-10" dirty="0">
                          <a:latin typeface="Arial"/>
                          <a:cs typeface="Arial"/>
                        </a:rPr>
                        <a:t>dust.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X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4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5.</a:t>
                      </a:r>
                      <a:r>
                        <a:rPr sz="1900" spc="3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Anyone</a:t>
                      </a:r>
                      <a:r>
                        <a:rPr sz="1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can</a:t>
                      </a:r>
                      <a:r>
                        <a:rPr sz="1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test</a:t>
                      </a:r>
                      <a:r>
                        <a:rPr sz="19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see</a:t>
                      </a:r>
                      <a:r>
                        <a:rPr sz="1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whether</a:t>
                      </a:r>
                      <a:r>
                        <a:rPr sz="19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9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job</a:t>
                      </a:r>
                      <a:r>
                        <a:rPr sz="1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involves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lead</a:t>
                      </a:r>
                      <a:r>
                        <a:rPr sz="1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10" dirty="0">
                          <a:latin typeface="Arial"/>
                          <a:cs typeface="Arial"/>
                        </a:rPr>
                        <a:t>paint.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X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373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  <a:tabLst>
                          <a:tab pos="426084" algn="l"/>
                        </a:tabLst>
                      </a:pPr>
                      <a:r>
                        <a:rPr sz="1900" spc="-25" dirty="0">
                          <a:latin typeface="Arial"/>
                          <a:cs typeface="Arial"/>
                        </a:rPr>
                        <a:t>6.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	People</a:t>
                      </a:r>
                      <a:r>
                        <a:rPr sz="1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who</a:t>
                      </a:r>
                      <a:r>
                        <a:rPr sz="1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are</a:t>
                      </a:r>
                      <a:r>
                        <a:rPr sz="1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19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working</a:t>
                      </a:r>
                      <a:r>
                        <a:rPr sz="1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9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project</a:t>
                      </a:r>
                      <a:r>
                        <a:rPr sz="1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should</a:t>
                      </a:r>
                      <a:r>
                        <a:rPr sz="1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1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kept</a:t>
                      </a:r>
                      <a:r>
                        <a:rPr sz="19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25" dirty="0">
                          <a:latin typeface="Arial"/>
                          <a:cs typeface="Arial"/>
                        </a:rPr>
                        <a:t>out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work</a:t>
                      </a:r>
                      <a:r>
                        <a:rPr sz="1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10" dirty="0">
                          <a:latin typeface="Arial"/>
                          <a:cs typeface="Arial"/>
                        </a:rPr>
                        <a:t>area.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X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54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  <a:tabLst>
                          <a:tab pos="426084" algn="l"/>
                        </a:tabLst>
                      </a:pPr>
                      <a:r>
                        <a:rPr sz="1900" spc="-25" dirty="0">
                          <a:latin typeface="Arial"/>
                          <a:cs typeface="Arial"/>
                        </a:rPr>
                        <a:t>7.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	Keep</a:t>
                      </a:r>
                      <a:r>
                        <a:rPr sz="1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windows in</a:t>
                      </a:r>
                      <a:r>
                        <a:rPr sz="19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work</a:t>
                      </a:r>
                      <a:r>
                        <a:rPr sz="1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area</a:t>
                      </a:r>
                      <a:r>
                        <a:rPr sz="1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open</a:t>
                      </a:r>
                      <a:r>
                        <a:rPr sz="1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9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provide</a:t>
                      </a:r>
                      <a:r>
                        <a:rPr sz="1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fresh</a:t>
                      </a:r>
                      <a:r>
                        <a:rPr sz="1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20" dirty="0">
                          <a:latin typeface="Arial"/>
                          <a:cs typeface="Arial"/>
                        </a:rPr>
                        <a:t>air.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X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54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  <a:tabLst>
                          <a:tab pos="426084" algn="l"/>
                        </a:tabLst>
                      </a:pPr>
                      <a:r>
                        <a:rPr sz="1900" spc="-25" dirty="0">
                          <a:latin typeface="Arial"/>
                          <a:cs typeface="Arial"/>
                        </a:rPr>
                        <a:t>8.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	It’s</a:t>
                      </a:r>
                      <a:r>
                        <a:rPr sz="19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safe</a:t>
                      </a:r>
                      <a:r>
                        <a:rPr sz="1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drink</a:t>
                      </a:r>
                      <a:r>
                        <a:rPr sz="1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but</a:t>
                      </a:r>
                      <a:r>
                        <a:rPr sz="1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1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eat</a:t>
                      </a:r>
                      <a:r>
                        <a:rPr sz="1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smoke</a:t>
                      </a:r>
                      <a:r>
                        <a:rPr sz="1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work</a:t>
                      </a:r>
                      <a:r>
                        <a:rPr sz="1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10" dirty="0">
                          <a:latin typeface="Arial"/>
                          <a:cs typeface="Arial"/>
                        </a:rPr>
                        <a:t>area.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X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373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  <a:tabLst>
                          <a:tab pos="426084" algn="l"/>
                        </a:tabLst>
                      </a:pPr>
                      <a:r>
                        <a:rPr sz="1900" spc="-25" dirty="0">
                          <a:latin typeface="Arial"/>
                          <a:cs typeface="Arial"/>
                        </a:rPr>
                        <a:t>9.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	Regular</a:t>
                      </a:r>
                      <a:r>
                        <a:rPr sz="1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power</a:t>
                      </a:r>
                      <a:r>
                        <a:rPr sz="1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sanding</a:t>
                      </a:r>
                      <a:r>
                        <a:rPr sz="1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9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best</a:t>
                      </a:r>
                      <a:r>
                        <a:rPr sz="1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way</a:t>
                      </a:r>
                      <a:r>
                        <a:rPr sz="1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9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remove</a:t>
                      </a:r>
                      <a:r>
                        <a:rPr sz="1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20" dirty="0">
                          <a:latin typeface="Arial"/>
                          <a:cs typeface="Arial"/>
                        </a:rPr>
                        <a:t>lead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900" spc="-10" dirty="0">
                          <a:latin typeface="Arial"/>
                          <a:cs typeface="Arial"/>
                        </a:rPr>
                        <a:t>paint.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X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54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10.</a:t>
                      </a:r>
                      <a:r>
                        <a:rPr sz="1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Use</a:t>
                      </a:r>
                      <a:r>
                        <a:rPr sz="1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-60" dirty="0">
                          <a:latin typeface="Arial"/>
                          <a:cs typeface="Arial"/>
                        </a:rPr>
                        <a:t>HEPA</a:t>
                      </a:r>
                      <a:r>
                        <a:rPr sz="1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latin typeface="Arial"/>
                          <a:cs typeface="Arial"/>
                        </a:rPr>
                        <a:t>vacuum for</a:t>
                      </a:r>
                      <a:r>
                        <a:rPr sz="1900" spc="-10" dirty="0">
                          <a:latin typeface="Arial"/>
                          <a:cs typeface="Arial"/>
                        </a:rPr>
                        <a:t> cleaning.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X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58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616" y="460069"/>
            <a:ext cx="62604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solidFill>
                  <a:srgbClr val="000000"/>
                </a:solidFill>
                <a:latin typeface="Arial"/>
                <a:cs typeface="Arial"/>
              </a:rPr>
              <a:t>Evaluation</a:t>
            </a:r>
            <a:r>
              <a:rPr sz="4000" b="1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4000" b="1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000000"/>
                </a:solidFill>
                <a:latin typeface="Arial"/>
                <a:cs typeface="Arial"/>
              </a:rPr>
              <a:t>this</a:t>
            </a:r>
            <a:r>
              <a:rPr sz="4000" b="1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000000"/>
                </a:solidFill>
                <a:latin typeface="Arial"/>
                <a:cs typeface="Arial"/>
              </a:rPr>
              <a:t>training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4616" y="1999004"/>
            <a:ext cx="7588250" cy="14763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70"/>
              </a:spcBef>
              <a:buSzPct val="94642"/>
              <a:buChar char="•"/>
              <a:tabLst>
                <a:tab pos="354965" algn="l"/>
              </a:tabLst>
            </a:pPr>
            <a:r>
              <a:rPr sz="2800" dirty="0">
                <a:latin typeface="Arial"/>
                <a:cs typeface="Arial"/>
              </a:rPr>
              <a:t>Was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information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clear?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SzPct val="94642"/>
              <a:buChar char="•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Do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you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still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have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questions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about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how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work lead-</a:t>
            </a:r>
            <a:r>
              <a:rPr sz="2800" spc="-10" dirty="0">
                <a:latin typeface="Arial"/>
                <a:cs typeface="Arial"/>
              </a:rPr>
              <a:t>safe?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59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400938"/>
            <a:ext cx="50584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solidFill>
                  <a:srgbClr val="000000"/>
                </a:solidFill>
                <a:latin typeface="Arial"/>
                <a:cs typeface="Arial"/>
              </a:rPr>
              <a:t>Training</a:t>
            </a:r>
            <a:r>
              <a:rPr sz="4000" b="1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record</a:t>
            </a:r>
            <a:r>
              <a:rPr b="1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000000"/>
                </a:solidFill>
                <a:latin typeface="Arial"/>
                <a:cs typeface="Arial"/>
              </a:rPr>
              <a:t>sheet</a:t>
            </a:r>
            <a:endParaRPr sz="40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07345"/>
              </p:ext>
            </p:extLst>
          </p:nvPr>
        </p:nvGraphicFramePr>
        <p:xfrm>
          <a:off x="519798" y="1279016"/>
          <a:ext cx="7914004" cy="5638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9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6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596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Non-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certified</a:t>
                      </a:r>
                      <a:r>
                        <a:rPr sz="14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worker’s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name: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Date: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dirty="0">
                          <a:solidFill>
                            <a:srgbClr val="16165D"/>
                          </a:solidFill>
                          <a:latin typeface="Arial"/>
                          <a:cs typeface="Arial"/>
                        </a:rPr>
                        <a:t>Check</a:t>
                      </a:r>
                      <a:r>
                        <a:rPr sz="1400" b="1" spc="-45" dirty="0">
                          <a:solidFill>
                            <a:srgbClr val="1616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6165D"/>
                          </a:solidFill>
                          <a:latin typeface="Arial"/>
                          <a:cs typeface="Arial"/>
                        </a:rPr>
                        <a:t>below</a:t>
                      </a:r>
                      <a:r>
                        <a:rPr sz="1400" b="1" spc="-35" dirty="0">
                          <a:solidFill>
                            <a:srgbClr val="1616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16165D"/>
                          </a:solidFill>
                          <a:latin typeface="Arial"/>
                          <a:cs typeface="Arial"/>
                        </a:rPr>
                        <a:t>if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85725" marR="78105" indent="164465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solidFill>
                            <a:srgbClr val="16165D"/>
                          </a:solidFill>
                          <a:latin typeface="Arial"/>
                          <a:cs typeface="Arial"/>
                        </a:rPr>
                        <a:t>worker</a:t>
                      </a:r>
                      <a:r>
                        <a:rPr sz="1400" b="1" spc="-35" dirty="0">
                          <a:solidFill>
                            <a:srgbClr val="1616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6165D"/>
                          </a:solidFill>
                          <a:latin typeface="Arial"/>
                          <a:cs typeface="Arial"/>
                        </a:rPr>
                        <a:t>viewed </a:t>
                      </a:r>
                      <a:r>
                        <a:rPr sz="1400" b="1" dirty="0">
                          <a:solidFill>
                            <a:srgbClr val="16165D"/>
                          </a:solidFill>
                          <a:latin typeface="Arial"/>
                          <a:cs typeface="Arial"/>
                        </a:rPr>
                        <a:t>slides</a:t>
                      </a:r>
                      <a:r>
                        <a:rPr sz="1400" b="1" spc="-55" dirty="0">
                          <a:solidFill>
                            <a:srgbClr val="1616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6165D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1400" b="1" spc="-20" dirty="0">
                          <a:solidFill>
                            <a:srgbClr val="1616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6165D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400" b="1" spc="-20" dirty="0">
                          <a:solidFill>
                            <a:srgbClr val="1616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6165D"/>
                          </a:solidFill>
                          <a:latin typeface="Arial"/>
                          <a:cs typeface="Arial"/>
                        </a:rPr>
                        <a:t>topic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dirty="0">
                          <a:solidFill>
                            <a:srgbClr val="16165D"/>
                          </a:solidFill>
                          <a:latin typeface="Arial"/>
                          <a:cs typeface="Arial"/>
                        </a:rPr>
                        <a:t>Check</a:t>
                      </a:r>
                      <a:r>
                        <a:rPr sz="1400" b="1" spc="-40" dirty="0">
                          <a:solidFill>
                            <a:srgbClr val="1616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6165D"/>
                          </a:solidFill>
                          <a:latin typeface="Arial"/>
                          <a:cs typeface="Arial"/>
                        </a:rPr>
                        <a:t>below</a:t>
                      </a:r>
                      <a:r>
                        <a:rPr sz="1400" b="1" spc="-25" dirty="0">
                          <a:solidFill>
                            <a:srgbClr val="1616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6165D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sz="1400" b="1" spc="-35" dirty="0">
                          <a:solidFill>
                            <a:srgbClr val="1616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6165D"/>
                          </a:solidFill>
                          <a:latin typeface="Arial"/>
                          <a:cs typeface="Arial"/>
                        </a:rPr>
                        <a:t>worker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16165D"/>
                          </a:solidFill>
                          <a:latin typeface="Arial"/>
                          <a:cs typeface="Arial"/>
                        </a:rPr>
                        <a:t>completed</a:t>
                      </a:r>
                      <a:r>
                        <a:rPr sz="1400" b="1" spc="-40" dirty="0">
                          <a:solidFill>
                            <a:srgbClr val="1616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6165D"/>
                          </a:solidFill>
                          <a:latin typeface="Arial"/>
                          <a:cs typeface="Arial"/>
                        </a:rPr>
                        <a:t>hands-</a:t>
                      </a:r>
                      <a:r>
                        <a:rPr sz="1400" b="1" dirty="0">
                          <a:solidFill>
                            <a:srgbClr val="16165D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1400" b="1" spc="-40" dirty="0">
                          <a:solidFill>
                            <a:srgbClr val="1616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6165D"/>
                          </a:solidFill>
                          <a:latin typeface="Arial"/>
                          <a:cs typeface="Arial"/>
                        </a:rPr>
                        <a:t>activity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1.</a:t>
                      </a:r>
                      <a:r>
                        <a:rPr sz="1400" spc="3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Determining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whether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job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involves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lead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paint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Task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must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done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by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certified</a:t>
                      </a:r>
                      <a:r>
                        <a:rPr sz="140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LSRS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2.</a:t>
                      </a:r>
                      <a:r>
                        <a:rPr sz="1400" spc="3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Setting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up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safely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pPr marL="697230" indent="-171450">
                        <a:lnSpc>
                          <a:spcPct val="100000"/>
                        </a:lnSpc>
                        <a:spcBef>
                          <a:spcPts val="55"/>
                        </a:spcBef>
                        <a:buChar char="•"/>
                        <a:tabLst>
                          <a:tab pos="697230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Setting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up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barriers,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signs,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and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9786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flapped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door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entries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marL="697230" indent="-171450">
                        <a:lnSpc>
                          <a:spcPct val="100000"/>
                        </a:lnSpc>
                        <a:spcBef>
                          <a:spcPts val="55"/>
                        </a:spcBef>
                        <a:buChar char="•"/>
                        <a:tabLst>
                          <a:tab pos="697230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Covering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removing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furniture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marL="171450" marR="203200" indent="-171450" algn="r">
                        <a:lnSpc>
                          <a:spcPct val="100000"/>
                        </a:lnSpc>
                        <a:spcBef>
                          <a:spcPts val="55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Controlling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spread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lead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dust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marL="697230" indent="-171450">
                        <a:lnSpc>
                          <a:spcPct val="100000"/>
                        </a:lnSpc>
                        <a:spcBef>
                          <a:spcPts val="55"/>
                        </a:spcBef>
                        <a:buChar char="•"/>
                        <a:tabLst>
                          <a:tab pos="697230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Establishing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containment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indoors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marL="171450" marR="189230" indent="-171450" algn="r">
                        <a:lnSpc>
                          <a:spcPct val="100000"/>
                        </a:lnSpc>
                        <a:spcBef>
                          <a:spcPts val="6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Establishing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containment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outdoors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3.</a:t>
                      </a:r>
                      <a:r>
                        <a:rPr sz="1400" spc="3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Using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personal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protective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equipment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4.</a:t>
                      </a:r>
                      <a:r>
                        <a:rPr sz="1400" spc="3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Cleaning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up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end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job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marL="697230" indent="-171450">
                        <a:lnSpc>
                          <a:spcPct val="100000"/>
                        </a:lnSpc>
                        <a:spcBef>
                          <a:spcPts val="55"/>
                        </a:spcBef>
                        <a:buChar char="•"/>
                        <a:tabLst>
                          <a:tab pos="697230" algn="l"/>
                        </a:tabLst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Indoors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marL="697230" indent="-171450">
                        <a:lnSpc>
                          <a:spcPct val="100000"/>
                        </a:lnSpc>
                        <a:spcBef>
                          <a:spcPts val="60"/>
                        </a:spcBef>
                        <a:buChar char="•"/>
                        <a:tabLst>
                          <a:tab pos="697230" algn="l"/>
                        </a:tabLst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Outdoors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6.</a:t>
                      </a:r>
                      <a:r>
                        <a:rPr sz="1400" spc="3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Bagging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waste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7.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Other: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explain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7.</a:t>
                      </a:r>
                      <a:r>
                        <a:rPr sz="1400" spc="3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Checking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work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Task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must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done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by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certified</a:t>
                      </a:r>
                      <a:r>
                        <a:rPr sz="140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LSRS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marL="697230" indent="-171450">
                        <a:lnSpc>
                          <a:spcPct val="100000"/>
                        </a:lnSpc>
                        <a:spcBef>
                          <a:spcPts val="60"/>
                        </a:spcBef>
                        <a:buChar char="•"/>
                        <a:tabLst>
                          <a:tab pos="697230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Inspecting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visually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marL="697230" indent="-171450">
                        <a:lnSpc>
                          <a:spcPct val="100000"/>
                        </a:lnSpc>
                        <a:spcBef>
                          <a:spcPts val="60"/>
                        </a:spcBef>
                        <a:buChar char="•"/>
                        <a:tabLst>
                          <a:tab pos="697230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Cleaning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verification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90220">
                <a:tc gridSpan="3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Signature</a:t>
                      </a:r>
                      <a:r>
                        <a:rPr sz="14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LSRS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3522345" algn="l"/>
                        </a:tabLst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who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conducted</a:t>
                      </a:r>
                      <a:r>
                        <a:rPr sz="14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training:</a:t>
                      </a:r>
                      <a:endParaRPr sz="1200" baseline="3472" dirty="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616" y="306145"/>
            <a:ext cx="73672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What’s</a:t>
            </a:r>
            <a:r>
              <a:rPr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connection</a:t>
            </a:r>
            <a:r>
              <a:rPr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between</a:t>
            </a:r>
            <a:r>
              <a:rPr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pc="-20" dirty="0">
                <a:solidFill>
                  <a:srgbClr val="000000"/>
                </a:solidFill>
                <a:latin typeface="Arial"/>
                <a:cs typeface="Arial"/>
              </a:rPr>
              <a:t>lead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poisoning</a:t>
            </a:r>
            <a:r>
              <a:rPr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00000"/>
                </a:solidFill>
                <a:latin typeface="Arial"/>
                <a:cs typeface="Arial"/>
              </a:rPr>
              <a:t>renovation?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57200" y="1883028"/>
            <a:ext cx="8153400" cy="4911090"/>
            <a:chOff x="457200" y="1883028"/>
            <a:chExt cx="8153400" cy="4911090"/>
          </a:xfrm>
        </p:grpSpPr>
        <p:sp>
          <p:nvSpPr>
            <p:cNvPr id="4" name="object 4"/>
            <p:cNvSpPr/>
            <p:nvPr/>
          </p:nvSpPr>
          <p:spPr>
            <a:xfrm>
              <a:off x="457200" y="1883028"/>
              <a:ext cx="6930390" cy="1483995"/>
            </a:xfrm>
            <a:custGeom>
              <a:avLst/>
              <a:gdLst/>
              <a:ahLst/>
              <a:cxnLst/>
              <a:rect l="l" t="t" r="r" b="b"/>
              <a:pathLst>
                <a:path w="6930390" h="1483995">
                  <a:moveTo>
                    <a:pt x="6930390" y="0"/>
                  </a:moveTo>
                  <a:lnTo>
                    <a:pt x="0" y="0"/>
                  </a:lnTo>
                  <a:lnTo>
                    <a:pt x="0" y="1483614"/>
                  </a:lnTo>
                  <a:lnTo>
                    <a:pt x="6930390" y="1483614"/>
                  </a:lnTo>
                  <a:lnTo>
                    <a:pt x="693039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8705" y="3579621"/>
              <a:ext cx="6930390" cy="1483995"/>
            </a:xfrm>
            <a:custGeom>
              <a:avLst/>
              <a:gdLst/>
              <a:ahLst/>
              <a:cxnLst/>
              <a:rect l="l" t="t" r="r" b="b"/>
              <a:pathLst>
                <a:path w="6930390" h="1483995">
                  <a:moveTo>
                    <a:pt x="6930390" y="0"/>
                  </a:moveTo>
                  <a:lnTo>
                    <a:pt x="0" y="0"/>
                  </a:lnTo>
                  <a:lnTo>
                    <a:pt x="0" y="1483614"/>
                  </a:lnTo>
                  <a:lnTo>
                    <a:pt x="6930390" y="1483614"/>
                  </a:lnTo>
                  <a:lnTo>
                    <a:pt x="693039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80210" y="5310453"/>
              <a:ext cx="6930390" cy="1483995"/>
            </a:xfrm>
            <a:custGeom>
              <a:avLst/>
              <a:gdLst/>
              <a:ahLst/>
              <a:cxnLst/>
              <a:rect l="l" t="t" r="r" b="b"/>
              <a:pathLst>
                <a:path w="6930390" h="1483995">
                  <a:moveTo>
                    <a:pt x="6930390" y="0"/>
                  </a:moveTo>
                  <a:lnTo>
                    <a:pt x="0" y="0"/>
                  </a:lnTo>
                  <a:lnTo>
                    <a:pt x="0" y="1483614"/>
                  </a:lnTo>
                  <a:lnTo>
                    <a:pt x="6930390" y="1483614"/>
                  </a:lnTo>
                  <a:lnTo>
                    <a:pt x="6930390" y="0"/>
                  </a:lnTo>
                  <a:close/>
                </a:path>
              </a:pathLst>
            </a:custGeom>
            <a:solidFill>
              <a:srgbClr val="9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79526" y="2068448"/>
            <a:ext cx="6273165" cy="45212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1185545">
              <a:lnSpc>
                <a:spcPct val="95900"/>
              </a:lnSpc>
              <a:spcBef>
                <a:spcPts val="215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renovation,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repair,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painting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jobs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disturb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lead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paint,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paint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often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turns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lead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dust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50">
              <a:latin typeface="Arial"/>
              <a:cs typeface="Arial"/>
            </a:endParaRPr>
          </a:p>
          <a:p>
            <a:pPr marL="624205" marR="593090">
              <a:lnSpc>
                <a:spcPts val="276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breathe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swallow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lead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dust,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become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lead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poisoned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150">
              <a:latin typeface="Arial"/>
              <a:cs typeface="Arial"/>
            </a:endParaRPr>
          </a:p>
          <a:p>
            <a:pPr marL="1235710" marR="5080">
              <a:lnSpc>
                <a:spcPts val="276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Lead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poisoning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harm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you,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family,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co-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workers,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residents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home,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their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neighbors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143371" y="2720593"/>
            <a:ext cx="1682750" cy="2628900"/>
            <a:chOff x="6143371" y="2720593"/>
            <a:chExt cx="1682750" cy="2628900"/>
          </a:xfrm>
        </p:grpSpPr>
        <p:sp>
          <p:nvSpPr>
            <p:cNvPr id="9" name="object 9"/>
            <p:cNvSpPr/>
            <p:nvPr/>
          </p:nvSpPr>
          <p:spPr>
            <a:xfrm>
              <a:off x="6143371" y="2720593"/>
              <a:ext cx="964565" cy="964565"/>
            </a:xfrm>
            <a:custGeom>
              <a:avLst/>
              <a:gdLst/>
              <a:ahLst/>
              <a:cxnLst/>
              <a:rect l="l" t="t" r="r" b="b"/>
              <a:pathLst>
                <a:path w="964565" h="964564">
                  <a:moveTo>
                    <a:pt x="747268" y="0"/>
                  </a:moveTo>
                  <a:lnTo>
                    <a:pt x="216915" y="0"/>
                  </a:lnTo>
                  <a:lnTo>
                    <a:pt x="216915" y="530351"/>
                  </a:lnTo>
                  <a:lnTo>
                    <a:pt x="0" y="530351"/>
                  </a:lnTo>
                  <a:lnTo>
                    <a:pt x="482092" y="964311"/>
                  </a:lnTo>
                  <a:lnTo>
                    <a:pt x="964310" y="530351"/>
                  </a:lnTo>
                  <a:lnTo>
                    <a:pt x="747268" y="530351"/>
                  </a:lnTo>
                  <a:lnTo>
                    <a:pt x="7472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61810" y="4384801"/>
              <a:ext cx="964565" cy="964565"/>
            </a:xfrm>
            <a:custGeom>
              <a:avLst/>
              <a:gdLst/>
              <a:ahLst/>
              <a:cxnLst/>
              <a:rect l="l" t="t" r="r" b="b"/>
              <a:pathLst>
                <a:path w="964565" h="964564">
                  <a:moveTo>
                    <a:pt x="747395" y="0"/>
                  </a:moveTo>
                  <a:lnTo>
                    <a:pt x="217043" y="0"/>
                  </a:lnTo>
                  <a:lnTo>
                    <a:pt x="217043" y="530352"/>
                  </a:lnTo>
                  <a:lnTo>
                    <a:pt x="0" y="530352"/>
                  </a:lnTo>
                  <a:lnTo>
                    <a:pt x="482219" y="964311"/>
                  </a:lnTo>
                  <a:lnTo>
                    <a:pt x="964311" y="530352"/>
                  </a:lnTo>
                  <a:lnTo>
                    <a:pt x="747395" y="530352"/>
                  </a:lnTo>
                  <a:lnTo>
                    <a:pt x="747395" y="0"/>
                  </a:lnTo>
                  <a:close/>
                </a:path>
              </a:pathLst>
            </a:custGeom>
            <a:solidFill>
              <a:srgbClr val="3D52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616" y="501471"/>
            <a:ext cx="73437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What</a:t>
            </a:r>
            <a:r>
              <a:rPr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harm</a:t>
            </a:r>
            <a:r>
              <a:rPr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does</a:t>
            </a:r>
            <a:r>
              <a:rPr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lead</a:t>
            </a:r>
            <a:r>
              <a:rPr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poisoning</a:t>
            </a:r>
            <a:r>
              <a:rPr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pc="-25" dirty="0">
                <a:solidFill>
                  <a:srgbClr val="000000"/>
                </a:solidFill>
                <a:latin typeface="Arial"/>
                <a:cs typeface="Arial"/>
              </a:rPr>
              <a:t>do?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12" y="2329941"/>
            <a:ext cx="3276600" cy="226034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54800" y="2330068"/>
            <a:ext cx="2032000" cy="317004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64616" y="4733924"/>
            <a:ext cx="311150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Lead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can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cause </a:t>
            </a:r>
            <a:r>
              <a:rPr sz="2400" dirty="0">
                <a:latin typeface="Arial"/>
                <a:cs typeface="Arial"/>
              </a:rPr>
              <a:t>serious, </a:t>
            </a:r>
            <a:r>
              <a:rPr sz="2400" spc="-10" dirty="0">
                <a:latin typeface="Arial"/>
                <a:cs typeface="Arial"/>
              </a:rPr>
              <a:t>permanent </a:t>
            </a:r>
            <a:r>
              <a:rPr sz="2400" dirty="0">
                <a:latin typeface="Arial"/>
                <a:cs typeface="Arial"/>
              </a:rPr>
              <a:t>problems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with </a:t>
            </a:r>
            <a:r>
              <a:rPr sz="2400" dirty="0">
                <a:solidFill>
                  <a:srgbClr val="990000"/>
                </a:solidFill>
                <a:latin typeface="Arial"/>
                <a:cs typeface="Arial"/>
              </a:rPr>
              <a:t>learning,</a:t>
            </a:r>
            <a:r>
              <a:rPr sz="2400" spc="-9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990000"/>
                </a:solidFill>
                <a:latin typeface="Arial"/>
                <a:cs typeface="Arial"/>
              </a:rPr>
              <a:t>behavior,</a:t>
            </a:r>
            <a:r>
              <a:rPr sz="2400" spc="-10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990000"/>
                </a:solidFill>
                <a:latin typeface="Arial"/>
                <a:cs typeface="Arial"/>
              </a:rPr>
              <a:t>and </a:t>
            </a:r>
            <a:r>
              <a:rPr sz="2400" spc="-10" dirty="0">
                <a:solidFill>
                  <a:srgbClr val="990000"/>
                </a:solidFill>
                <a:latin typeface="Arial"/>
                <a:cs typeface="Arial"/>
              </a:rPr>
              <a:t>health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Lead</a:t>
            </a:r>
            <a:r>
              <a:rPr spc="-70" dirty="0"/>
              <a:t> </a:t>
            </a:r>
            <a:r>
              <a:rPr spc="-25" dirty="0"/>
              <a:t>can </a:t>
            </a:r>
            <a:r>
              <a:rPr dirty="0"/>
              <a:t>cause</a:t>
            </a:r>
            <a:r>
              <a:rPr spc="-90" dirty="0"/>
              <a:t> </a:t>
            </a:r>
            <a:r>
              <a:rPr spc="-10" dirty="0"/>
              <a:t>serious problems</a:t>
            </a:r>
          </a:p>
          <a:p>
            <a:pPr marL="12700" marR="515620">
              <a:lnSpc>
                <a:spcPct val="100000"/>
              </a:lnSpc>
            </a:pPr>
            <a:r>
              <a:rPr dirty="0"/>
              <a:t>with</a:t>
            </a:r>
            <a:r>
              <a:rPr spc="-15" dirty="0"/>
              <a:t> </a:t>
            </a:r>
            <a:r>
              <a:rPr spc="-10" dirty="0">
                <a:solidFill>
                  <a:srgbClr val="990000"/>
                </a:solidFill>
              </a:rPr>
              <a:t>blood pressure, sexual function, digestion, </a:t>
            </a:r>
            <a:r>
              <a:rPr dirty="0">
                <a:solidFill>
                  <a:srgbClr val="990000"/>
                </a:solidFill>
              </a:rPr>
              <a:t>and</a:t>
            </a:r>
            <a:r>
              <a:rPr spc="-15" dirty="0">
                <a:solidFill>
                  <a:srgbClr val="990000"/>
                </a:solidFill>
              </a:rPr>
              <a:t> </a:t>
            </a:r>
            <a:r>
              <a:rPr spc="-10" dirty="0">
                <a:solidFill>
                  <a:srgbClr val="990000"/>
                </a:solidFill>
              </a:rPr>
              <a:t>other illnesses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5851" y="1474088"/>
            <a:ext cx="3276600" cy="570865"/>
          </a:xfrm>
          <a:prstGeom prst="rect">
            <a:avLst/>
          </a:prstGeom>
          <a:solidFill>
            <a:srgbClr val="404040"/>
          </a:solidFill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young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children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10353" y="1474088"/>
            <a:ext cx="4076700" cy="570865"/>
          </a:xfrm>
          <a:prstGeom prst="rect">
            <a:avLst/>
          </a:prstGeom>
          <a:solidFill>
            <a:srgbClr val="404040"/>
          </a:solidFill>
        </p:spPr>
        <p:txBody>
          <a:bodyPr vert="horz" wrap="square" lIns="0" tIns="3619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8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adults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616" y="449071"/>
            <a:ext cx="81299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By</a:t>
            </a:r>
            <a:r>
              <a:rPr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end</a:t>
            </a:r>
            <a:r>
              <a:rPr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this</a:t>
            </a:r>
            <a:r>
              <a:rPr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training,</a:t>
            </a:r>
            <a:r>
              <a:rPr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will</a:t>
            </a:r>
            <a:r>
              <a:rPr spc="-20" dirty="0">
                <a:solidFill>
                  <a:srgbClr val="000000"/>
                </a:solidFill>
                <a:latin typeface="Arial"/>
                <a:cs typeface="Arial"/>
              </a:rPr>
              <a:t> know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how</a:t>
            </a:r>
            <a:r>
              <a:rPr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pc="-25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45560" y="3511041"/>
            <a:ext cx="5074285" cy="2756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56845" indent="-342900">
              <a:lnSpc>
                <a:spcPct val="100000"/>
              </a:lnSpc>
              <a:spcBef>
                <a:spcPts val="95"/>
              </a:spcBef>
              <a:buSzPct val="94642"/>
              <a:buChar char="•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Setting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up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job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properly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keep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dust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debris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from </a:t>
            </a:r>
            <a:r>
              <a:rPr sz="2800" spc="-10" dirty="0">
                <a:latin typeface="Arial"/>
                <a:cs typeface="Arial"/>
              </a:rPr>
              <a:t>spreading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SzPct val="94642"/>
              <a:buChar char="•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Working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so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that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you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create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as </a:t>
            </a:r>
            <a:r>
              <a:rPr sz="2800" dirty="0">
                <a:latin typeface="Arial"/>
                <a:cs typeface="Arial"/>
              </a:rPr>
              <a:t>little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dust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as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possible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70"/>
              </a:spcBef>
              <a:buSzPct val="94642"/>
              <a:buChar char="•"/>
              <a:tabLst>
                <a:tab pos="354965" algn="l"/>
              </a:tabLst>
            </a:pPr>
            <a:r>
              <a:rPr sz="2800" dirty="0">
                <a:latin typeface="Arial"/>
                <a:cs typeface="Arial"/>
              </a:rPr>
              <a:t>Cleaning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up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completely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14527" y="1882139"/>
            <a:ext cx="2780030" cy="4247515"/>
            <a:chOff x="414527" y="1882139"/>
            <a:chExt cx="2780030" cy="42475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4527" y="1882139"/>
              <a:ext cx="2779776" cy="42473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9" y="1902015"/>
              <a:ext cx="2693797" cy="416191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2437" y="1897252"/>
              <a:ext cx="2703830" cy="4171950"/>
            </a:xfrm>
            <a:custGeom>
              <a:avLst/>
              <a:gdLst/>
              <a:ahLst/>
              <a:cxnLst/>
              <a:rect l="l" t="t" r="r" b="b"/>
              <a:pathLst>
                <a:path w="2703830" h="4171950">
                  <a:moveTo>
                    <a:pt x="0" y="4171441"/>
                  </a:moveTo>
                  <a:lnTo>
                    <a:pt x="2703322" y="4171441"/>
                  </a:lnTo>
                  <a:lnTo>
                    <a:pt x="2703322" y="0"/>
                  </a:lnTo>
                  <a:lnTo>
                    <a:pt x="0" y="0"/>
                  </a:lnTo>
                  <a:lnTo>
                    <a:pt x="0" y="417144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266185" y="1854580"/>
            <a:ext cx="5415280" cy="1576070"/>
          </a:xfrm>
          <a:prstGeom prst="rect">
            <a:avLst/>
          </a:prstGeom>
          <a:solidFill>
            <a:srgbClr val="404040"/>
          </a:solidFill>
        </p:spPr>
        <p:txBody>
          <a:bodyPr vert="horz" wrap="square" lIns="0" tIns="36195" rIns="0" bIns="0" rtlCol="0">
            <a:spAutoFit/>
          </a:bodyPr>
          <a:lstStyle/>
          <a:p>
            <a:pPr marL="92075" marR="131445">
              <a:lnSpc>
                <a:spcPct val="100000"/>
              </a:lnSpc>
              <a:spcBef>
                <a:spcPts val="28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Prevent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spread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dangerous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lead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dust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renovation, repair,</a:t>
            </a:r>
            <a:r>
              <a:rPr sz="2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painting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616" y="367105"/>
            <a:ext cx="731202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You’ll</a:t>
            </a:r>
            <a:r>
              <a:rPr sz="32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work</a:t>
            </a:r>
            <a:r>
              <a:rPr sz="32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under</a:t>
            </a:r>
            <a:r>
              <a:rPr sz="320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32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direction</a:t>
            </a:r>
            <a:r>
              <a:rPr sz="32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32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2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200" spc="-25" dirty="0">
                <a:solidFill>
                  <a:srgbClr val="000000"/>
                </a:solidFill>
                <a:latin typeface="Arial"/>
                <a:cs typeface="Arial"/>
              </a:rPr>
              <a:t>Certified Renovator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935" y="2917786"/>
            <a:ext cx="1606261" cy="380403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193798" y="2520822"/>
            <a:ext cx="6303010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41605" indent="-342900">
              <a:lnSpc>
                <a:spcPct val="100000"/>
              </a:lnSpc>
              <a:spcBef>
                <a:spcPts val="100"/>
              </a:spcBef>
              <a:buSzPct val="93750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990000"/>
                </a:solidFill>
                <a:latin typeface="Arial"/>
                <a:cs typeface="Arial"/>
              </a:rPr>
              <a:t>Perform</a:t>
            </a:r>
            <a:r>
              <a:rPr sz="2000" spc="-2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990000"/>
                </a:solidFill>
                <a:latin typeface="Arial"/>
                <a:cs typeface="Arial"/>
              </a:rPr>
              <a:t>lead-</a:t>
            </a:r>
            <a:r>
              <a:rPr sz="2000" dirty="0">
                <a:solidFill>
                  <a:srgbClr val="990000"/>
                </a:solidFill>
                <a:latin typeface="Arial"/>
                <a:cs typeface="Arial"/>
              </a:rPr>
              <a:t>safe work </a:t>
            </a:r>
            <a:r>
              <a:rPr sz="2000" dirty="0">
                <a:latin typeface="Arial"/>
                <a:cs typeface="Arial"/>
              </a:rPr>
              <a:t>as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described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the </a:t>
            </a:r>
            <a:r>
              <a:rPr sz="2000" spc="-10" dirty="0">
                <a:latin typeface="Arial"/>
                <a:cs typeface="Arial"/>
              </a:rPr>
              <a:t>EPA-</a:t>
            </a:r>
            <a:r>
              <a:rPr sz="2000" dirty="0">
                <a:latin typeface="Arial"/>
                <a:cs typeface="Arial"/>
              </a:rPr>
              <a:t>RRP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Rule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Kansas Department of Health and Environment (KDHE)</a:t>
            </a:r>
            <a:r>
              <a:rPr sz="2000" spc="-10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SzPct val="93750"/>
              <a:buChar char="•"/>
              <a:tabLst>
                <a:tab pos="354965" algn="l"/>
              </a:tabLst>
            </a:pPr>
            <a:r>
              <a:rPr sz="2000" dirty="0">
                <a:solidFill>
                  <a:srgbClr val="990000"/>
                </a:solidFill>
                <a:latin typeface="Arial"/>
                <a:cs typeface="Arial"/>
              </a:rPr>
              <a:t>Train</a:t>
            </a:r>
            <a:r>
              <a:rPr sz="2000" spc="-1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90000"/>
                </a:solidFill>
                <a:latin typeface="Arial"/>
                <a:cs typeface="Arial"/>
              </a:rPr>
              <a:t>all</a:t>
            </a:r>
            <a:r>
              <a:rPr sz="2000" spc="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990000"/>
                </a:solidFill>
                <a:latin typeface="Arial"/>
                <a:cs typeface="Arial"/>
              </a:rPr>
              <a:t>non-</a:t>
            </a:r>
            <a:r>
              <a:rPr sz="2000" dirty="0">
                <a:solidFill>
                  <a:srgbClr val="990000"/>
                </a:solidFill>
                <a:latin typeface="Arial"/>
                <a:cs typeface="Arial"/>
              </a:rPr>
              <a:t>certified</a:t>
            </a:r>
            <a:r>
              <a:rPr sz="2000" spc="-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90000"/>
                </a:solidFill>
                <a:latin typeface="Arial"/>
                <a:cs typeface="Arial"/>
              </a:rPr>
              <a:t>workers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lead-</a:t>
            </a:r>
            <a:r>
              <a:rPr sz="2000" spc="-20" dirty="0">
                <a:latin typeface="Arial"/>
                <a:cs typeface="Arial"/>
              </a:rPr>
              <a:t>safe</a:t>
            </a:r>
            <a:endParaRPr sz="20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work</a:t>
            </a:r>
            <a:r>
              <a:rPr sz="2000" spc="-10" dirty="0">
                <a:latin typeface="Arial"/>
                <a:cs typeface="Arial"/>
              </a:rPr>
              <a:t> practices.</a:t>
            </a:r>
            <a:endParaRPr sz="2000" dirty="0">
              <a:latin typeface="Arial"/>
              <a:cs typeface="Arial"/>
            </a:endParaRPr>
          </a:p>
          <a:p>
            <a:pPr marL="355600" marR="72390" indent="-342900">
              <a:lnSpc>
                <a:spcPct val="100000"/>
              </a:lnSpc>
              <a:spcBef>
                <a:spcPts val="575"/>
              </a:spcBef>
              <a:buSzPct val="93750"/>
              <a:buChar char="•"/>
              <a:tabLst>
                <a:tab pos="355600" algn="l"/>
              </a:tabLst>
            </a:pPr>
            <a:r>
              <a:rPr lang="en-US" sz="2000" dirty="0">
                <a:latin typeface="Arial"/>
                <a:cs typeface="Arial"/>
              </a:rPr>
              <a:t>Must be present to d</a:t>
            </a:r>
            <a:r>
              <a:rPr sz="2000" dirty="0">
                <a:latin typeface="Arial"/>
                <a:cs typeface="Arial"/>
              </a:rPr>
              <a:t>irect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all</a:t>
            </a:r>
            <a:r>
              <a:rPr sz="2000" spc="-10" dirty="0">
                <a:latin typeface="Arial"/>
                <a:cs typeface="Arial"/>
              </a:rPr>
              <a:t> non-</a:t>
            </a:r>
            <a:r>
              <a:rPr sz="2000" dirty="0">
                <a:latin typeface="Arial"/>
                <a:cs typeface="Arial"/>
              </a:rPr>
              <a:t>certified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workers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during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990000"/>
                </a:solidFill>
                <a:latin typeface="Arial"/>
                <a:cs typeface="Arial"/>
              </a:rPr>
              <a:t>setup </a:t>
            </a:r>
            <a:r>
              <a:rPr sz="2000" dirty="0">
                <a:solidFill>
                  <a:srgbClr val="990000"/>
                </a:solidFill>
                <a:latin typeface="Arial"/>
                <a:cs typeface="Arial"/>
              </a:rPr>
              <a:t>and </a:t>
            </a:r>
            <a:r>
              <a:rPr sz="2000" spc="-10" dirty="0">
                <a:solidFill>
                  <a:srgbClr val="990000"/>
                </a:solidFill>
                <a:latin typeface="Arial"/>
                <a:cs typeface="Arial"/>
              </a:rPr>
              <a:t>cleanup.</a:t>
            </a:r>
            <a:endParaRPr sz="20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SzPct val="93750"/>
              <a:buChar char="•"/>
              <a:tabLst>
                <a:tab pos="354965" algn="l"/>
              </a:tabLst>
            </a:pPr>
            <a:r>
              <a:rPr lang="en-US" sz="2000" dirty="0">
                <a:solidFill>
                  <a:srgbClr val="990000"/>
                </a:solidFill>
                <a:latin typeface="Arial"/>
                <a:cs typeface="Arial"/>
              </a:rPr>
              <a:t>Must be available </a:t>
            </a:r>
            <a:r>
              <a:rPr lang="en-US" sz="2000" dirty="0">
                <a:latin typeface="Arial"/>
                <a:cs typeface="Arial"/>
              </a:rPr>
              <a:t> by cell phone, and in Kansas, no more than 1 hour away from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work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site</a:t>
            </a: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SzPct val="93750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990000"/>
                </a:solidFill>
                <a:latin typeface="Arial"/>
                <a:cs typeface="Arial"/>
              </a:rPr>
              <a:t>Maintain</a:t>
            </a:r>
            <a:r>
              <a:rPr sz="2000" spc="-1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90000"/>
                </a:solidFill>
                <a:latin typeface="Arial"/>
                <a:cs typeface="Arial"/>
              </a:rPr>
              <a:t>proof</a:t>
            </a:r>
            <a:r>
              <a:rPr sz="2000" spc="-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their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own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certification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and </a:t>
            </a:r>
            <a:r>
              <a:rPr sz="2000" dirty="0">
                <a:latin typeface="Arial"/>
                <a:cs typeface="Arial"/>
              </a:rPr>
              <a:t>training records for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all </a:t>
            </a:r>
            <a:r>
              <a:rPr sz="2000" spc="-10" dirty="0">
                <a:latin typeface="Arial"/>
                <a:cs typeface="Arial"/>
              </a:rPr>
              <a:t>non-</a:t>
            </a:r>
            <a:r>
              <a:rPr sz="2000" dirty="0">
                <a:latin typeface="Arial"/>
                <a:cs typeface="Arial"/>
              </a:rPr>
              <a:t>certified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workers.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25"/>
              </a:spcBef>
            </a:pPr>
            <a:r>
              <a:rPr dirty="0"/>
              <a:t>NELCC/DLS</a:t>
            </a:r>
            <a:r>
              <a:rPr spc="-20" dirty="0"/>
              <a:t> </a:t>
            </a:r>
            <a:r>
              <a:rPr dirty="0"/>
              <a:t>May</a:t>
            </a:r>
            <a:r>
              <a:rPr spc="-10" dirty="0"/>
              <a:t> </a:t>
            </a:r>
            <a:r>
              <a:rPr spc="-20" dirty="0"/>
              <a:t>2014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385762" y="1664334"/>
            <a:ext cx="8296275" cy="527067"/>
          </a:xfrm>
          <a:prstGeom prst="rect">
            <a:avLst/>
          </a:prstGeom>
          <a:solidFill>
            <a:srgbClr val="404040"/>
          </a:solidFill>
        </p:spPr>
        <p:txBody>
          <a:bodyPr vert="horz" wrap="square" lIns="0" tIns="342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lang="en-US" sz="3200" spc="-10" dirty="0">
                <a:solidFill>
                  <a:srgbClr val="FFFFFF"/>
                </a:solidFill>
                <a:latin typeface="Arial"/>
                <a:cs typeface="Arial"/>
              </a:rPr>
              <a:t>Certified Renovators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3523</Words>
  <Application>Microsoft Office PowerPoint</Application>
  <PresentationFormat>Custom</PresentationFormat>
  <Paragraphs>636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Arial</vt:lpstr>
      <vt:lpstr>Arial Rounded MT Bold</vt:lpstr>
      <vt:lpstr>Calibri</vt:lpstr>
      <vt:lpstr>Times New Roman</vt:lpstr>
      <vt:lpstr>Wingdings</vt:lpstr>
      <vt:lpstr>Office Theme</vt:lpstr>
      <vt:lpstr>PowerPoint Presentation</vt:lpstr>
      <vt:lpstr>Who should take this course?</vt:lpstr>
      <vt:lpstr>Certified?</vt:lpstr>
      <vt:lpstr>Why should you take this course?</vt:lpstr>
      <vt:lpstr>Why 1978?</vt:lpstr>
      <vt:lpstr>What’s the connection between lead poisoning and renovation?</vt:lpstr>
      <vt:lpstr>What harm does lead poisoning do?</vt:lpstr>
      <vt:lpstr>By the end of this training, you will know how to</vt:lpstr>
      <vt:lpstr>You’ll work under the direction of a Certified Renovator</vt:lpstr>
      <vt:lpstr>Your responsibilities as a non-certified worker</vt:lpstr>
      <vt:lpstr>EPA guidebook: Steps to Lead Safe Renovation, Repair and Painting</vt:lpstr>
      <vt:lpstr>7 steps to lead-safe work</vt:lpstr>
      <vt:lpstr>Step 1</vt:lpstr>
      <vt:lpstr>Step 1</vt:lpstr>
      <vt:lpstr>Step 1</vt:lpstr>
      <vt:lpstr>Step 2</vt:lpstr>
      <vt:lpstr>Step 2</vt:lpstr>
      <vt:lpstr>Step 2</vt:lpstr>
      <vt:lpstr>Step 2</vt:lpstr>
      <vt:lpstr>Step 2</vt:lpstr>
      <vt:lpstr>Step 2</vt:lpstr>
      <vt:lpstr>Step 2</vt:lpstr>
      <vt:lpstr>Step 2</vt:lpstr>
      <vt:lpstr>Step 2</vt:lpstr>
      <vt:lpstr>Step 2</vt:lpstr>
      <vt:lpstr>Step 2</vt:lpstr>
      <vt:lpstr>Step 2</vt:lpstr>
      <vt:lpstr>Step 3</vt:lpstr>
      <vt:lpstr>Step 3</vt:lpstr>
      <vt:lpstr>Step 3</vt:lpstr>
      <vt:lpstr>Step 3</vt:lpstr>
      <vt:lpstr>Step 3</vt:lpstr>
      <vt:lpstr>Step 4</vt:lpstr>
      <vt:lpstr>Step 4</vt:lpstr>
      <vt:lpstr>Step 4</vt:lpstr>
      <vt:lpstr>Step 4</vt:lpstr>
      <vt:lpstr>Step 4</vt:lpstr>
      <vt:lpstr>Step 4</vt:lpstr>
      <vt:lpstr>Step 5</vt:lpstr>
      <vt:lpstr>Step 5</vt:lpstr>
      <vt:lpstr>Step 5</vt:lpstr>
      <vt:lpstr>Step 5</vt:lpstr>
      <vt:lpstr>Step 5</vt:lpstr>
      <vt:lpstr>Step 5</vt:lpstr>
      <vt:lpstr>Step 5</vt:lpstr>
      <vt:lpstr>Step 6</vt:lpstr>
      <vt:lpstr>Step 6</vt:lpstr>
      <vt:lpstr>Step 6</vt:lpstr>
      <vt:lpstr>Step 6</vt:lpstr>
      <vt:lpstr>Step 6</vt:lpstr>
      <vt:lpstr>Step 6</vt:lpstr>
      <vt:lpstr>Step 7</vt:lpstr>
      <vt:lpstr>Step 7</vt:lpstr>
      <vt:lpstr>Step 7</vt:lpstr>
      <vt:lpstr>Now you know the 7 steps to lead-safe renovation</vt:lpstr>
      <vt:lpstr>Check your learning</vt:lpstr>
      <vt:lpstr>Answer key</vt:lpstr>
      <vt:lpstr>Evaluation of this training</vt:lpstr>
      <vt:lpstr>Training record sheet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Rowe, Heather (EOL)</dc:creator>
  <cp:lastModifiedBy>Debora King</cp:lastModifiedBy>
  <cp:revision>7</cp:revision>
  <dcterms:created xsi:type="dcterms:W3CDTF">2023-08-22T19:16:47Z</dcterms:created>
  <dcterms:modified xsi:type="dcterms:W3CDTF">2023-11-07T20:55:16Z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2014-06-02T00:00:00Z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2023-08-22T00:00:00Z</vt:filetime>
  </property>
  <property fmtid="{D5CDD505-2E9C-101B-9397-08002B2CF9AE}" pid="5" name="Producer">
    <vt:lpwstr>Microsoft® PowerPoint® 2010</vt:lpwstr>
  </property>
</Properties>
</file>